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2"/>
  </p:notesMasterIdLst>
  <p:sldIdLst>
    <p:sldId id="256" r:id="rId3"/>
    <p:sldId id="257" r:id="rId4"/>
    <p:sldId id="258" r:id="rId5"/>
    <p:sldId id="259" r:id="rId6"/>
    <p:sldId id="284" r:id="rId7"/>
    <p:sldId id="260" r:id="rId8"/>
    <p:sldId id="261" r:id="rId9"/>
    <p:sldId id="262" r:id="rId10"/>
    <p:sldId id="285" r:id="rId11"/>
    <p:sldId id="263" r:id="rId12"/>
    <p:sldId id="264" r:id="rId13"/>
    <p:sldId id="265" r:id="rId14"/>
    <p:sldId id="266" r:id="rId15"/>
    <p:sldId id="267" r:id="rId16"/>
    <p:sldId id="286" r:id="rId17"/>
    <p:sldId id="268" r:id="rId18"/>
    <p:sldId id="269" r:id="rId19"/>
    <p:sldId id="287" r:id="rId20"/>
    <p:sldId id="270" r:id="rId21"/>
    <p:sldId id="271" r:id="rId22"/>
    <p:sldId id="272" r:id="rId23"/>
    <p:sldId id="288" r:id="rId24"/>
    <p:sldId id="283" r:id="rId25"/>
    <p:sldId id="289" r:id="rId26"/>
    <p:sldId id="274" r:id="rId27"/>
    <p:sldId id="290" r:id="rId28"/>
    <p:sldId id="275" r:id="rId29"/>
    <p:sldId id="291" r:id="rId30"/>
    <p:sldId id="276" r:id="rId31"/>
    <p:sldId id="292" r:id="rId32"/>
    <p:sldId id="277" r:id="rId33"/>
    <p:sldId id="293" r:id="rId34"/>
    <p:sldId id="294" r:id="rId35"/>
    <p:sldId id="295" r:id="rId36"/>
    <p:sldId id="278" r:id="rId37"/>
    <p:sldId id="279" r:id="rId38"/>
    <p:sldId id="280" r:id="rId39"/>
    <p:sldId id="281" r:id="rId40"/>
    <p:sldId id="282" r:id="rId41"/>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85"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86"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87" name="PlaceHolder 4"/>
          <p:cNvSpPr>
            <a:spLocks noGrp="1"/>
          </p:cNvSpPr>
          <p:nvPr>
            <p:ph type="dt" idx="2"/>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88" name="PlaceHolder 5"/>
          <p:cNvSpPr>
            <a:spLocks noGrp="1"/>
          </p:cNvSpPr>
          <p:nvPr>
            <p:ph type="ftr" idx="3"/>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89" name="PlaceHolder 6"/>
          <p:cNvSpPr>
            <a:spLocks noGrp="1"/>
          </p:cNvSpPr>
          <p:nvPr>
            <p:ph type="sldNum" idx="4"/>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DB7866DA-325E-4992-AF40-B09AF7F368AE}"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unity3d.com/Manual/UsingTheEditor.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fxJR2pHPyTQ"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noRot="1" noChangeAspect="1"/>
          </p:cNvSpPr>
          <p:nvPr>
            <p:ph type="sldImg"/>
          </p:nvPr>
        </p:nvSpPr>
        <p:spPr>
          <a:xfrm>
            <a:off x="217488" y="812800"/>
            <a:ext cx="7123112" cy="4006850"/>
          </a:xfrm>
          <a:prstGeom prst="rect">
            <a:avLst/>
          </a:prstGeom>
          <a:ln w="0">
            <a:noFill/>
          </a:ln>
        </p:spPr>
      </p:sp>
      <p:sp>
        <p:nvSpPr>
          <p:cNvPr id="250" name="PlaceHolder 2"/>
          <p:cNvSpPr>
            <a:spLocks noGrp="1"/>
          </p:cNvSpPr>
          <p:nvPr>
            <p:ph type="body"/>
          </p:nvPr>
        </p:nvSpPr>
        <p:spPr>
          <a:xfrm>
            <a:off x="756000" y="5078520"/>
            <a:ext cx="6046200" cy="4809600"/>
          </a:xfrm>
          <a:prstGeom prst="rect">
            <a:avLst/>
          </a:prstGeom>
          <a:noFill/>
          <a:ln w="0">
            <a:noFill/>
          </a:ln>
        </p:spPr>
        <p:txBody>
          <a:bodyPr lIns="0" tIns="0" rIns="0" bIns="0" anchor="t">
            <a:noAutofit/>
          </a:bodyPr>
          <a:lstStyle/>
          <a:p>
            <a:pPr marL="216000" indent="0">
              <a:lnSpc>
                <a:spcPct val="100000"/>
              </a:lnSpc>
              <a:buNone/>
              <a:tabLst>
                <a:tab pos="0" algn="l"/>
              </a:tabLst>
            </a:pPr>
            <a:r>
              <a:rPr lang="en-US" sz="1000" b="0" strike="noStrike" spc="-1">
                <a:solidFill>
                  <a:srgbClr val="2A3140"/>
                </a:solidFill>
                <a:latin typeface="Symbol"/>
                <a:ea typeface="Symbol"/>
              </a:rPr>
              <a:t> </a:t>
            </a:r>
            <a:r>
              <a:rPr lang="en-US" sz="1200" b="0" strike="noStrike" spc="-1">
                <a:solidFill>
                  <a:srgbClr val="2A3140"/>
                </a:solidFill>
                <a:latin typeface="Arial"/>
                <a:ea typeface="Arial"/>
              </a:rPr>
              <a:t>Overview of essential interface elements: Scene view, Game view, Hierarchy, Project panel, Inspector, and Toolbar.</a:t>
            </a:r>
            <a:endParaRPr lang="en-US" sz="1200" b="0" strike="noStrike" spc="-1">
              <a:solidFill>
                <a:srgbClr val="000000"/>
              </a:solidFill>
              <a:latin typeface="Arial"/>
            </a:endParaRPr>
          </a:p>
          <a:p>
            <a:pPr marL="216000" indent="0">
              <a:lnSpc>
                <a:spcPct val="100000"/>
              </a:lnSpc>
              <a:buNone/>
              <a:tabLst>
                <a:tab pos="0" algn="l"/>
              </a:tabLst>
            </a:pPr>
            <a:r>
              <a:rPr lang="en-US" sz="1000" b="0" strike="noStrike" spc="-1">
                <a:solidFill>
                  <a:srgbClr val="2A3140"/>
                </a:solidFill>
                <a:latin typeface="Symbol"/>
                <a:ea typeface="Symbol"/>
              </a:rPr>
              <a:t> </a:t>
            </a:r>
            <a:r>
              <a:rPr lang="en-US" sz="1200" b="0" strike="noStrike" spc="-1">
                <a:solidFill>
                  <a:srgbClr val="2A3140"/>
                </a:solidFill>
                <a:latin typeface="Arial"/>
                <a:ea typeface="Arial"/>
              </a:rPr>
              <a:t>Explanation of how each component contributes to the game development workflow.</a:t>
            </a:r>
            <a:endParaRPr lang="en-US" sz="1200" b="0" strike="noStrike" spc="-1">
              <a:solidFill>
                <a:srgbClr val="000000"/>
              </a:solidFill>
              <a:latin typeface="Arial"/>
            </a:endParaRPr>
          </a:p>
          <a:p>
            <a:pPr marL="216000" indent="0">
              <a:lnSpc>
                <a:spcPct val="100000"/>
              </a:lnSpc>
              <a:buNone/>
              <a:tabLst>
                <a:tab pos="0" algn="l"/>
              </a:tabLst>
            </a:pPr>
            <a:endParaRPr lang="en-US" sz="1200" b="0" strike="noStrike" spc="-1">
              <a:solidFill>
                <a:srgbClr val="000000"/>
              </a:solidFill>
              <a:latin typeface="Arial"/>
            </a:endParaRPr>
          </a:p>
          <a:p>
            <a:pPr marL="216000" indent="0">
              <a:lnSpc>
                <a:spcPct val="100000"/>
              </a:lnSpc>
              <a:buNone/>
              <a:tabLst>
                <a:tab pos="0" algn="l"/>
              </a:tabLst>
            </a:pPr>
            <a:r>
              <a:rPr lang="en-US" sz="1200" b="0" u="sng" strike="noStrike" spc="-1">
                <a:solidFill>
                  <a:srgbClr val="000000"/>
                </a:solidFill>
                <a:uFillTx/>
                <a:latin typeface="Arial"/>
                <a:ea typeface="Arial"/>
                <a:hlinkClick r:id="rId3"/>
              </a:rPr>
              <a:t>https://docs.unity3d.com/Manual/UsingTheEditor.html</a:t>
            </a:r>
            <a:endParaRPr lang="en-US" sz="1200" b="0" strike="noStrike" spc="-1">
              <a:solidFill>
                <a:srgbClr val="000000"/>
              </a:solidFill>
              <a:latin typeface="Arial"/>
            </a:endParaRPr>
          </a:p>
          <a:p>
            <a:pPr marL="216000" indent="0">
              <a:lnSpc>
                <a:spcPct val="100000"/>
              </a:lnSpc>
              <a:buNone/>
              <a:tabLst>
                <a:tab pos="0" algn="l"/>
              </a:tabLst>
            </a:pPr>
            <a:endParaRPr lang="en-US" sz="1200" b="0" strike="noStrike" spc="-1">
              <a:solidFill>
                <a:srgbClr val="000000"/>
              </a:solidFill>
              <a:latin typeface="Arial"/>
            </a:endParaRPr>
          </a:p>
          <a:p>
            <a:pPr marL="216000" indent="0">
              <a:lnSpc>
                <a:spcPct val="100000"/>
              </a:lnSpc>
              <a:buNone/>
              <a:tabLst>
                <a:tab pos="0" algn="l"/>
              </a:tabLst>
            </a:pPr>
            <a:endParaRPr lang="en-US" sz="1200" b="0" strike="noStrike" spc="-1">
              <a:solidFill>
                <a:srgbClr val="000000"/>
              </a:solid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noRot="1" noChangeAspect="1"/>
          </p:cNvSpPr>
          <p:nvPr>
            <p:ph type="sldImg"/>
          </p:nvPr>
        </p:nvSpPr>
        <p:spPr>
          <a:xfrm>
            <a:off x="217488" y="812800"/>
            <a:ext cx="7119937" cy="4005263"/>
          </a:xfrm>
          <a:prstGeom prst="rect">
            <a:avLst/>
          </a:prstGeom>
          <a:ln w="0">
            <a:noFill/>
          </a:ln>
        </p:spPr>
      </p:sp>
      <p:sp>
        <p:nvSpPr>
          <p:cNvPr id="252" name="PlaceHolder 2"/>
          <p:cNvSpPr>
            <a:spLocks noGrp="1"/>
          </p:cNvSpPr>
          <p:nvPr>
            <p:ph type="body"/>
          </p:nvPr>
        </p:nvSpPr>
        <p:spPr>
          <a:xfrm>
            <a:off x="756000" y="5078520"/>
            <a:ext cx="6044040" cy="480744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https://docs.unity3d.com/2021.1/Documentation/Manual/UsingTheEditor.html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noRot="1" noChangeAspect="1"/>
          </p:cNvSpPr>
          <p:nvPr>
            <p:ph type="sldImg"/>
          </p:nvPr>
        </p:nvSpPr>
        <p:spPr>
          <a:xfrm>
            <a:off x="217488" y="812800"/>
            <a:ext cx="7123112" cy="4006850"/>
          </a:xfrm>
          <a:prstGeom prst="rect">
            <a:avLst/>
          </a:prstGeom>
          <a:ln w="0">
            <a:noFill/>
          </a:ln>
        </p:spPr>
      </p:sp>
      <p:sp>
        <p:nvSpPr>
          <p:cNvPr id="254" name="PlaceHolder 2"/>
          <p:cNvSpPr>
            <a:spLocks noGrp="1"/>
          </p:cNvSpPr>
          <p:nvPr>
            <p:ph type="body"/>
          </p:nvPr>
        </p:nvSpPr>
        <p:spPr>
          <a:xfrm>
            <a:off x="756000" y="5078520"/>
            <a:ext cx="6046200" cy="4809600"/>
          </a:xfrm>
          <a:prstGeom prst="rect">
            <a:avLst/>
          </a:prstGeom>
          <a:noFill/>
          <a:ln w="0">
            <a:noFill/>
          </a:ln>
        </p:spPr>
        <p:txBody>
          <a:bodyPr lIns="0" tIns="0" rIns="0" bIns="0" anchor="t">
            <a:noAutofit/>
          </a:bodyPr>
          <a:lstStyle/>
          <a:p>
            <a:pPr marL="216000" indent="0">
              <a:lnSpc>
                <a:spcPct val="100000"/>
              </a:lnSpc>
              <a:buNone/>
              <a:tabLst>
                <a:tab pos="0" algn="l"/>
              </a:tabLst>
            </a:pPr>
            <a:r>
              <a:rPr lang="en-US" sz="2000" b="0" strike="noStrike" spc="-1">
                <a:solidFill>
                  <a:srgbClr val="000000"/>
                </a:solidFill>
                <a:latin typeface="Arial"/>
              </a:rPr>
              <a:t>Aims for students to be able to operate on the scene view, using videos to guide basic operations with mouse and keyboard on Unity.</a:t>
            </a:r>
          </a:p>
          <a:p>
            <a:pPr marL="216000" indent="0">
              <a:lnSpc>
                <a:spcPct val="100000"/>
              </a:lnSpc>
              <a:buNone/>
              <a:tabLst>
                <a:tab pos="0" algn="l"/>
              </a:tabLst>
            </a:pPr>
            <a:endParaRPr lang="en-US"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Click on video to start </a:t>
            </a:r>
          </a:p>
          <a:p>
            <a:pPr marL="216000" indent="0">
              <a:lnSpc>
                <a:spcPct val="100000"/>
              </a:lnSpc>
              <a:buNone/>
              <a:tabLst>
                <a:tab pos="0" algn="l"/>
              </a:tabLst>
            </a:pPr>
            <a:r>
              <a:rPr lang="en-US" sz="2000" b="0" strike="noStrike" spc="-1">
                <a:solidFill>
                  <a:srgbClr val="000000"/>
                </a:solidFill>
                <a:latin typeface="Arial"/>
                <a:ea typeface="PingFang SC"/>
              </a:rPr>
              <a:t>OR “</a:t>
            </a:r>
            <a:r>
              <a:rPr lang="en-US" sz="2000" b="0" strike="noStrike" spc="-1">
                <a:solidFill>
                  <a:srgbClr val="000000"/>
                </a:solidFill>
                <a:latin typeface="Arial"/>
                <a:hlinkClick r:id="rId3"/>
              </a:rPr>
              <a:t>The Scene View - Unity Official Tutorials</a:t>
            </a:r>
            <a:r>
              <a:rPr lang="en-US" sz="2000" b="0" strike="noStrike" spc="-1">
                <a:solidFill>
                  <a:srgbClr val="000000"/>
                </a:solidFill>
                <a:latin typeface="Arial"/>
              </a:rPr>
              <a:t>” link to open youtube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C8BB5E5D-6579-4482-B236-7A68D809A681}"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1"/>
          </p:nvPr>
        </p:nvSpPr>
        <p:spPr/>
        <p:txBody>
          <a:bodyPr/>
          <a:lstStyle/>
          <a:p>
            <a:fld id="{BCE21DE9-2FD1-4369-AC37-20E7DD055292}"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1"/>
          </p:nvPr>
        </p:nvSpPr>
        <p:spPr/>
        <p:txBody>
          <a:bodyPr/>
          <a:lstStyle/>
          <a:p>
            <a:fld id="{96AA2511-C4A4-41E4-B18B-515AF2B41387}"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1"/>
          </p:nvPr>
        </p:nvSpPr>
        <p:spPr/>
        <p:txBody>
          <a:bodyPr/>
          <a:lstStyle/>
          <a:p>
            <a:fld id="{DBB013CD-EB52-4150-93F1-F354F4D7ED70}"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dirty="0">
              <a:solidFill>
                <a:srgbClr val="000000"/>
              </a:solidFill>
              <a:latin typeface="Arial"/>
            </a:endParaRPr>
          </a:p>
        </p:txBody>
      </p:sp>
      <p:sp>
        <p:nvSpPr>
          <p:cNvPr id="4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dirty="0">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dirty="0">
              <a:solidFill>
                <a:srgbClr val="000000"/>
              </a:solidFill>
              <a:latin typeface="Arial"/>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dirty="0">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dirty="0">
              <a:solidFill>
                <a:srgbClr val="000000"/>
              </a:solidFill>
              <a:latin typeface="Arial"/>
            </a:endParaRPr>
          </a:p>
        </p:txBody>
      </p:sp>
      <p:sp>
        <p:nvSpPr>
          <p:cNvPr id="5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dirty="0">
              <a:solidFill>
                <a:srgbClr val="000000"/>
              </a:solidFill>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dirty="0">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dirty="0">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dirty="0">
              <a:solidFill>
                <a:srgbClr val="000000"/>
              </a:solidFill>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dirty="0">
              <a:solidFill>
                <a:srgbClr val="000000"/>
              </a:solidFill>
              <a:latin typeface="Arial"/>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EECCD45D-8E79-4395-9A2D-7AC1AFB5BE5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dirty="0">
              <a:solidFill>
                <a:srgbClr val="000000"/>
              </a:solidFill>
              <a:latin typeface="Arial"/>
            </a:endParaRPr>
          </a:p>
        </p:txBody>
      </p:sp>
      <p:sp>
        <p:nvSpPr>
          <p:cNvPr id="7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CA74D951-8F4C-4A94-B190-E7D75812ADB3}"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1"/>
          </p:nvPr>
        </p:nvSpPr>
        <p:spPr/>
        <p:txBody>
          <a:bodyPr/>
          <a:lstStyle/>
          <a:p>
            <a:fld id="{44AE6510-C13F-4C5A-906F-74B98CE8037C}"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1"/>
          </p:nvPr>
        </p:nvSpPr>
        <p:spPr/>
        <p:txBody>
          <a:bodyPr/>
          <a:lstStyle/>
          <a:p>
            <a:fld id="{1CA3A392-2520-469E-812D-881EB2E29650}"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1"/>
          </p:nvPr>
        </p:nvSpPr>
        <p:spPr/>
        <p:txBody>
          <a:bodyPr/>
          <a:lstStyle/>
          <a:p>
            <a:fld id="{3C2F7FE4-C6B2-4908-B008-932E4F0A5522}"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D37637A7-076D-4A7A-B3B3-E34CCD724095}"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9D3BA347-FAF6-4C40-8D47-87007C73915C}"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1"/>
          </p:nvPr>
        </p:nvSpPr>
        <p:spPr/>
        <p:txBody>
          <a:bodyPr/>
          <a:lstStyle/>
          <a:p>
            <a:fld id="{32EF43FF-AF5F-47B4-8350-CA8EBF1BB313}"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p:cNvSpPr/>
          <p:nvPr/>
        </p:nvSpPr>
        <p:spPr>
          <a:xfrm>
            <a:off x="0" y="6461280"/>
            <a:ext cx="12183480" cy="39528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pic>
        <p:nvPicPr>
          <p:cNvPr id="8" name="Picture 1"/>
          <p:cNvPicPr/>
          <p:nvPr/>
        </p:nvPicPr>
        <p:blipFill>
          <a:blip r:embed="rId14"/>
          <a:stretch/>
        </p:blipFill>
        <p:spPr>
          <a:xfrm>
            <a:off x="25560" y="36360"/>
            <a:ext cx="2070360" cy="566640"/>
          </a:xfrm>
          <a:prstGeom prst="rect">
            <a:avLst/>
          </a:prstGeom>
          <a:ln w="9525">
            <a:noFill/>
          </a:ln>
        </p:spPr>
      </p:pic>
      <p:sp>
        <p:nvSpPr>
          <p:cNvPr id="2" name="TextBox 9"/>
          <p:cNvSpPr/>
          <p:nvPr/>
        </p:nvSpPr>
        <p:spPr>
          <a:xfrm>
            <a:off x="0" y="681120"/>
            <a:ext cx="219960" cy="707400"/>
          </a:xfrm>
          <a:prstGeom prst="rect">
            <a:avLst/>
          </a:prstGeom>
          <a:solidFill>
            <a:srgbClr val="4E8F0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pic>
        <p:nvPicPr>
          <p:cNvPr id="3" name="Picture 9" descr="GitHub - morzhanov/nodejs-express-boilerplate: Node.js Boilerplate is an  project that allows you to start new node.js project from scratch."/>
          <p:cNvPicPr/>
          <p:nvPr/>
        </p:nvPicPr>
        <p:blipFill>
          <a:blip r:embed="rId15"/>
          <a:stretch/>
        </p:blipFill>
        <p:spPr>
          <a:xfrm>
            <a:off x="10759680" y="3600"/>
            <a:ext cx="1387080" cy="767880"/>
          </a:xfrm>
          <a:prstGeom prst="rect">
            <a:avLst/>
          </a:prstGeom>
          <a:ln w="0">
            <a:noFill/>
          </a:ln>
        </p:spPr>
      </p:pic>
      <p:sp>
        <p:nvSpPr>
          <p:cNvPr id="4" name="PlaceHolder 1"/>
          <p:cNvSpPr>
            <a:spLocks noGrp="1"/>
          </p:cNvSpPr>
          <p:nvPr>
            <p:ph type="sldNum" idx="1"/>
          </p:nvPr>
        </p:nvSpPr>
        <p:spPr>
          <a:xfrm>
            <a:off x="8610480" y="6483240"/>
            <a:ext cx="2734560" cy="35640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200" b="0" strike="noStrike" spc="-1">
                <a:solidFill>
                  <a:srgbClr val="000000"/>
                </a:solidFill>
                <a:latin typeface="Calibri"/>
              </a:defRPr>
            </a:lvl1pPr>
          </a:lstStyle>
          <a:p>
            <a:pPr indent="0" algn="r">
              <a:lnSpc>
                <a:spcPct val="100000"/>
              </a:lnSpc>
              <a:buNone/>
              <a:tabLst>
                <a:tab pos="0" algn="l"/>
              </a:tabLst>
            </a:pPr>
            <a:fld id="{0890AAF6-8493-4146-B99A-2D3A83484597}" type="slidenum">
              <a:rPr lang="en-US" sz="1200" b="0" strike="noStrike" spc="-1">
                <a:solidFill>
                  <a:srgbClr val="000000"/>
                </a:solidFill>
                <a:latin typeface="Calibri"/>
              </a:rPr>
              <a:t>‹#›</a:t>
            </a:fld>
            <a:endParaRPr lang="en-US" sz="1200" b="0" strike="noStrike" spc="-1">
              <a:solidFill>
                <a:srgbClr val="000000"/>
              </a:solidFill>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TextBox 6"/>
          <p:cNvSpPr/>
          <p:nvPr/>
        </p:nvSpPr>
        <p:spPr>
          <a:xfrm>
            <a:off x="0" y="6461280"/>
            <a:ext cx="12183480" cy="39528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800" b="0" strike="noStrike" spc="-1">
              <a:solidFill>
                <a:srgbClr val="000000"/>
              </a:solidFill>
              <a:latin typeface="Calibri"/>
              <a:ea typeface="DejaVu Sans"/>
            </a:endParaRPr>
          </a:p>
        </p:txBody>
      </p:sp>
      <p:pic>
        <p:nvPicPr>
          <p:cNvPr id="44" name="Picture 1"/>
          <p:cNvPicPr/>
          <p:nvPr/>
        </p:nvPicPr>
        <p:blipFill>
          <a:blip r:embed="rId14"/>
          <a:stretch/>
        </p:blipFill>
        <p:spPr>
          <a:xfrm>
            <a:off x="25560" y="36360"/>
            <a:ext cx="2070360" cy="566640"/>
          </a:xfrm>
          <a:prstGeom prst="rect">
            <a:avLst/>
          </a:prstGeom>
          <a:ln w="9525">
            <a:noFill/>
          </a:ln>
        </p:spPr>
      </p:pic>
      <p:pic>
        <p:nvPicPr>
          <p:cNvPr id="45" name="Picture 9" descr="GitHub - morzhanov/nodejs-express-boilerplate: Node.js Boilerplate is an  project that allows you to start new node.js project from scratch."/>
          <p:cNvPicPr/>
          <p:nvPr/>
        </p:nvPicPr>
        <p:blipFill>
          <a:blip r:embed="rId15"/>
          <a:stretch/>
        </p:blipFill>
        <p:spPr>
          <a:xfrm>
            <a:off x="10759320" y="3240"/>
            <a:ext cx="1387080" cy="767880"/>
          </a:xfrm>
          <a:prstGeom prst="rect">
            <a:avLst/>
          </a:prstGeom>
          <a:ln w="0">
            <a:noFill/>
          </a:ln>
        </p:spPr>
      </p:pic>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7"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fxJR2pHPyTQ" TargetMode="External"/><Relationship Id="rId5" Type="http://schemas.openxmlformats.org/officeDocument/2006/relationships/image" Target="../media/image9.tif"/><Relationship Id="rId4"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discussions.unity.com/" TargetMode="External"/><Relationship Id="rId2" Type="http://schemas.openxmlformats.org/officeDocument/2006/relationships/hyperlink" Target="https://forum.unity.com/" TargetMode="External"/><Relationship Id="rId1" Type="http://schemas.openxmlformats.org/officeDocument/2006/relationships/slideLayout" Target="../slideLayouts/slideLayout1.xml"/><Relationship Id="rId5" Type="http://schemas.openxmlformats.org/officeDocument/2006/relationships/hyperlink" Target="https://learn.unity.com/" TargetMode="External"/><Relationship Id="rId4" Type="http://schemas.openxmlformats.org/officeDocument/2006/relationships/hyperlink" Target="https://docs.unity3d.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23"/>
          <p:cNvSpPr/>
          <p:nvPr/>
        </p:nvSpPr>
        <p:spPr>
          <a:xfrm>
            <a:off x="1524240" y="1122840"/>
            <a:ext cx="9140040" cy="238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pPr>
            <a:r>
              <a:rPr lang="en-US" sz="6000" b="0" strike="noStrike" spc="-1">
                <a:solidFill>
                  <a:srgbClr val="000000"/>
                </a:solidFill>
                <a:latin typeface="Calibri Light"/>
                <a:ea typeface="DejaVu Sans"/>
              </a:rPr>
              <a:t>WELCOME TO UNITY</a:t>
            </a:r>
            <a:endParaRPr lang="en-US" sz="6000" b="0" strike="noStrike" spc="-1">
              <a:solidFill>
                <a:srgbClr val="000000"/>
              </a:solidFill>
              <a:latin typeface="Arial"/>
            </a:endParaRPr>
          </a:p>
        </p:txBody>
      </p:sp>
      <p:pic>
        <p:nvPicPr>
          <p:cNvPr id="4" name="Picture 3"/>
          <p:cNvPicPr/>
          <p:nvPr/>
        </p:nvPicPr>
        <p:blipFill>
          <a:blip r:embed="rId2"/>
          <a:stretch/>
        </p:blipFill>
        <p:spPr>
          <a:xfrm>
            <a:off x="4156200" y="446400"/>
            <a:ext cx="3879360" cy="2127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2"/>
          <p:cNvSpPr/>
          <p:nvPr/>
        </p:nvSpPr>
        <p:spPr>
          <a:xfrm>
            <a:off x="228600" y="68112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4400" b="1" strike="noStrike" spc="-1" dirty="0">
                <a:solidFill>
                  <a:srgbClr val="000000"/>
                </a:solidFill>
                <a:latin typeface="Arial"/>
                <a:ea typeface="DejaVu Sans"/>
              </a:rPr>
              <a:t>Unity Interface Components</a:t>
            </a:r>
            <a:endParaRPr lang="en-US" sz="4400" b="0" strike="noStrike" spc="-1" dirty="0">
              <a:solidFill>
                <a:srgbClr val="000000"/>
              </a:solidFill>
              <a:latin typeface="Arial"/>
            </a:endParaRPr>
          </a:p>
        </p:txBody>
      </p:sp>
      <p:pic>
        <p:nvPicPr>
          <p:cNvPr id="183" name="Picture 182"/>
          <p:cNvPicPr/>
          <p:nvPr/>
        </p:nvPicPr>
        <p:blipFill>
          <a:blip r:embed="rId3"/>
          <a:stretch/>
        </p:blipFill>
        <p:spPr>
          <a:xfrm>
            <a:off x="1093320" y="1338480"/>
            <a:ext cx="10004400" cy="5230440"/>
          </a:xfrm>
          <a:prstGeom prst="rect">
            <a:avLst/>
          </a:prstGeom>
          <a:ln w="0">
            <a:noFill/>
          </a:ln>
        </p:spPr>
      </p:pic>
      <p:sp>
        <p:nvSpPr>
          <p:cNvPr id="184" name="Rectangle 183"/>
          <p:cNvSpPr/>
          <p:nvPr/>
        </p:nvSpPr>
        <p:spPr>
          <a:xfrm>
            <a:off x="8900280" y="6612480"/>
            <a:ext cx="219780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6F35AD43-B317-4A43-B0FA-F9EA67E44403}" type="slidenum">
              <a:t>10</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7"/>
          <p:cNvSpPr/>
          <p:nvPr/>
        </p:nvSpPr>
        <p:spPr>
          <a:xfrm>
            <a:off x="228600" y="68112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3000" lnSpcReduction="10000"/>
          </a:bodyPr>
          <a:lstStyle/>
          <a:p>
            <a:pPr>
              <a:lnSpc>
                <a:spcPct val="100000"/>
              </a:lnSpc>
            </a:pPr>
            <a:r>
              <a:rPr lang="en-US" sz="4400" b="1" strike="noStrike" spc="-1" dirty="0">
                <a:solidFill>
                  <a:srgbClr val="000000"/>
                </a:solidFill>
                <a:latin typeface="Arial"/>
                <a:ea typeface="DejaVu Sans"/>
              </a:rPr>
              <a:t>Unity Interface Components</a:t>
            </a:r>
            <a:endParaRPr lang="en-US" sz="4400" b="0" strike="noStrike" spc="-1" dirty="0">
              <a:solidFill>
                <a:srgbClr val="000000"/>
              </a:solidFill>
              <a:latin typeface="Arial"/>
            </a:endParaRPr>
          </a:p>
        </p:txBody>
      </p:sp>
      <p:sp>
        <p:nvSpPr>
          <p:cNvPr id="186" name="Rectangle 185"/>
          <p:cNvSpPr/>
          <p:nvPr/>
        </p:nvSpPr>
        <p:spPr>
          <a:xfrm>
            <a:off x="426960" y="1780560"/>
            <a:ext cx="11573280" cy="465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spcBef>
                <a:spcPts val="283"/>
              </a:spcBef>
              <a:spcAft>
                <a:spcPts val="283"/>
              </a:spcAft>
            </a:pPr>
            <a:r>
              <a:rPr lang="en-US" sz="1800" b="0" strike="noStrike" spc="-1">
                <a:solidFill>
                  <a:srgbClr val="000000"/>
                </a:solidFill>
                <a:latin typeface="Arial"/>
                <a:ea typeface="DejaVu Sans"/>
              </a:rPr>
              <a:t>(A) </a:t>
            </a:r>
            <a:r>
              <a:rPr lang="en-US" sz="1800" b="0" u="sng" strike="noStrike" spc="-1">
                <a:solidFill>
                  <a:srgbClr val="5983B0"/>
                </a:solidFill>
                <a:uFillTx/>
                <a:latin typeface="Arial"/>
                <a:ea typeface="DejaVu Sans"/>
              </a:rPr>
              <a:t>The Toolbar</a:t>
            </a:r>
            <a:r>
              <a:rPr lang="en-US" sz="1800" b="0" strike="noStrike" spc="-1">
                <a:solidFill>
                  <a:srgbClr val="000000"/>
                </a:solidFill>
                <a:latin typeface="Arial"/>
                <a:ea typeface="DejaVu Sans"/>
              </a:rPr>
              <a:t> provides access to your Unity Account and Unity Cloud Services. It also contains controls for Play mode; Undo history; Unity Search; a layer visibility menu; and the Editor layout menu.</a:t>
            </a:r>
            <a:endParaRPr lang="en-US" sz="1800" b="0" strike="noStrike" spc="-1">
              <a:solidFill>
                <a:srgbClr val="000000"/>
              </a:solidFill>
              <a:latin typeface="Arial"/>
            </a:endParaRPr>
          </a:p>
          <a:p>
            <a:pPr>
              <a:lnSpc>
                <a:spcPct val="115000"/>
              </a:lnSpc>
              <a:spcBef>
                <a:spcPts val="283"/>
              </a:spcBef>
              <a:spcAft>
                <a:spcPts val="283"/>
              </a:spcAft>
            </a:pP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(B) </a:t>
            </a:r>
            <a:r>
              <a:rPr lang="en-US" sz="1800" b="0" u="sng" strike="noStrike" spc="-1">
                <a:solidFill>
                  <a:srgbClr val="5983B0"/>
                </a:solidFill>
                <a:uFillTx/>
                <a:latin typeface="Arial"/>
                <a:ea typeface="PingFang SC"/>
              </a:rPr>
              <a:t>The Hierarchy window</a:t>
            </a:r>
            <a:r>
              <a:rPr lang="en-US" sz="1800" b="0" strike="noStrike" spc="-1">
                <a:solidFill>
                  <a:srgbClr val="000000"/>
                </a:solidFill>
                <a:latin typeface="Arial"/>
                <a:ea typeface="PingFang SC"/>
              </a:rPr>
              <a:t> is a hierarchical text representation of every GameObject</a:t>
            </a: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 in the Scene. Each item in the Scene has an entry in the hierarchy, so the two windows are inherently linked. The hierarchy reveals the structure of how GameObjects attach to each other.</a:t>
            </a:r>
            <a:endParaRPr lang="en-US" sz="1800" b="0" strike="noStrike" spc="-1">
              <a:solidFill>
                <a:srgbClr val="000000"/>
              </a:solidFill>
              <a:latin typeface="Arial"/>
            </a:endParaRPr>
          </a:p>
          <a:p>
            <a:pPr>
              <a:lnSpc>
                <a:spcPct val="115000"/>
              </a:lnSpc>
              <a:spcBef>
                <a:spcPts val="283"/>
              </a:spcBef>
              <a:spcAft>
                <a:spcPts val="283"/>
              </a:spcAft>
            </a:pP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(C) </a:t>
            </a:r>
            <a:r>
              <a:rPr lang="en-US" sz="1800" b="0" u="sng" strike="noStrike" spc="-1">
                <a:solidFill>
                  <a:srgbClr val="5983B0"/>
                </a:solidFill>
                <a:uFillTx/>
                <a:latin typeface="Arial"/>
                <a:ea typeface="PingFang SC"/>
              </a:rPr>
              <a:t>The Game view</a:t>
            </a:r>
            <a:r>
              <a:rPr lang="en-US" sz="1800" b="0" strike="noStrike" spc="-1">
                <a:solidFill>
                  <a:srgbClr val="000000"/>
                </a:solidFill>
                <a:latin typeface="Arial"/>
                <a:ea typeface="PingFang SC"/>
              </a:rPr>
              <a:t> simulates what your final rendered game will look like through your Scene Cameras. When you click the Play button, the simulation begins.</a:t>
            </a:r>
            <a:endParaRPr lang="en-US" sz="1800" b="0" strike="noStrike" spc="-1">
              <a:solidFill>
                <a:srgbClr val="000000"/>
              </a:solidFill>
              <a:latin typeface="Arial"/>
            </a:endParaRPr>
          </a:p>
          <a:p>
            <a:pPr>
              <a:lnSpc>
                <a:spcPct val="115000"/>
              </a:lnSpc>
              <a:spcBef>
                <a:spcPts val="283"/>
              </a:spcBef>
              <a:spcAft>
                <a:spcPts val="283"/>
              </a:spcAft>
            </a:pP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(D) </a:t>
            </a:r>
            <a:r>
              <a:rPr lang="en-US" sz="1800" b="0" u="sng" strike="noStrike" spc="-1">
                <a:solidFill>
                  <a:srgbClr val="5983B0"/>
                </a:solidFill>
                <a:uFillTx/>
                <a:latin typeface="Arial"/>
                <a:ea typeface="PingFang SC"/>
              </a:rPr>
              <a:t>The Scene view</a:t>
            </a:r>
            <a:r>
              <a:rPr lang="en-US" sz="1800" b="0" strike="noStrike" spc="-1">
                <a:solidFill>
                  <a:srgbClr val="000000"/>
                </a:solidFill>
                <a:latin typeface="Arial"/>
                <a:ea typeface="PingFang SC"/>
              </a:rPr>
              <a:t> allows you to visually navigate and edit your Scene. The Scene view</a:t>
            </a:r>
            <a:endParaRPr lang="en-US" sz="1800" b="0" strike="noStrike" spc="-1">
              <a:solidFill>
                <a:srgbClr val="000000"/>
              </a:solidFill>
              <a:latin typeface="Arial"/>
            </a:endParaRPr>
          </a:p>
          <a:p>
            <a:pPr>
              <a:lnSpc>
                <a:spcPct val="115000"/>
              </a:lnSpc>
              <a:spcBef>
                <a:spcPts val="283"/>
              </a:spcBef>
              <a:spcAft>
                <a:spcPts val="283"/>
              </a:spcAft>
            </a:pPr>
            <a:r>
              <a:rPr lang="en-US" sz="1800" b="0" strike="noStrike" spc="-1">
                <a:solidFill>
                  <a:srgbClr val="000000"/>
                </a:solidFill>
                <a:latin typeface="Arial"/>
                <a:ea typeface="PingFang SC"/>
              </a:rPr>
              <a:t> can display a 3D or 2D perspective, depending on the type of Project you are working on.</a:t>
            </a:r>
            <a:endParaRPr lang="en-US" sz="1800" b="0" strike="noStrike" spc="-1">
              <a:solidFill>
                <a:srgbClr val="000000"/>
              </a:solidFill>
              <a:latin typeface="Arial"/>
            </a:endParaRPr>
          </a:p>
          <a:p>
            <a:pPr>
              <a:lnSpc>
                <a:spcPct val="150000"/>
              </a:lnSpc>
              <a:spcBef>
                <a:spcPts val="283"/>
              </a:spcBef>
              <a:spcAft>
                <a:spcPts val="283"/>
              </a:spcAft>
            </a:pPr>
            <a:endParaRPr lang="en-US" sz="1800" b="0" strike="noStrike" spc="-1">
              <a:solidFill>
                <a:srgbClr val="000000"/>
              </a:solidFill>
              <a:latin typeface="Arial"/>
            </a:endParaRPr>
          </a:p>
        </p:txBody>
      </p:sp>
      <p:sp>
        <p:nvSpPr>
          <p:cNvPr id="187" name="Rectangle 186"/>
          <p:cNvSpPr/>
          <p:nvPr/>
        </p:nvSpPr>
        <p:spPr>
          <a:xfrm>
            <a:off x="8900280" y="6622200"/>
            <a:ext cx="219780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p:cNvSpPr/>
          <p:nvPr/>
        </p:nvSpPr>
        <p:spPr>
          <a:xfrm>
            <a:off x="484920" y="1805040"/>
            <a:ext cx="11319120" cy="361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15000"/>
              </a:lnSpc>
            </a:pPr>
            <a:r>
              <a:rPr lang="en-US" sz="1800" b="0" strike="noStrike" spc="-1" dirty="0">
                <a:solidFill>
                  <a:srgbClr val="000000"/>
                </a:solidFill>
                <a:latin typeface="Arial"/>
                <a:ea typeface="DejaVu Sans"/>
              </a:rPr>
              <a:t>(E) </a:t>
            </a:r>
            <a:r>
              <a:rPr lang="en-US" sz="1800" b="0" u="sng" strike="noStrike" spc="-1" dirty="0">
                <a:solidFill>
                  <a:srgbClr val="5983B0"/>
                </a:solidFill>
                <a:uFillTx/>
                <a:latin typeface="Arial"/>
                <a:ea typeface="DejaVu Sans"/>
              </a:rPr>
              <a:t>Overlays</a:t>
            </a:r>
            <a:r>
              <a:rPr lang="en-US" sz="1800" b="0" strike="noStrike" spc="-1" dirty="0">
                <a:solidFill>
                  <a:srgbClr val="000000"/>
                </a:solidFill>
                <a:latin typeface="Arial"/>
                <a:ea typeface="DejaVu Sans"/>
              </a:rPr>
              <a:t> contain the basic tools for manipulating the Scene view and the </a:t>
            </a:r>
            <a:r>
              <a:rPr lang="en-US" sz="1800" b="0" strike="noStrike" spc="-1" dirty="0" err="1">
                <a:solidFill>
                  <a:srgbClr val="000000"/>
                </a:solidFill>
                <a:latin typeface="Arial"/>
                <a:ea typeface="DejaVu Sans"/>
              </a:rPr>
              <a:t>GameObjects</a:t>
            </a:r>
            <a:r>
              <a:rPr lang="en-US" sz="1800" b="0" strike="noStrike" spc="-1" dirty="0">
                <a:solidFill>
                  <a:srgbClr val="000000"/>
                </a:solidFill>
                <a:latin typeface="Arial"/>
                <a:ea typeface="DejaVu Sans"/>
              </a:rPr>
              <a:t> within it. You can also add custom Overlays to improve your workflow.</a:t>
            </a:r>
            <a:endParaRPr lang="en-US" sz="1800" b="0" strike="noStrike" spc="-1" dirty="0">
              <a:solidFill>
                <a:srgbClr val="000000"/>
              </a:solidFill>
              <a:latin typeface="Arial"/>
            </a:endParaRPr>
          </a:p>
          <a:p>
            <a:pPr>
              <a:lnSpc>
                <a:spcPct val="115000"/>
              </a:lnSpc>
            </a:pPr>
            <a:endParaRPr lang="en-US" sz="1800" b="0" strike="noStrike" spc="-1" dirty="0">
              <a:solidFill>
                <a:srgbClr val="000000"/>
              </a:solidFill>
              <a:latin typeface="Arial"/>
            </a:endParaRPr>
          </a:p>
          <a:p>
            <a:pPr>
              <a:lnSpc>
                <a:spcPct val="115000"/>
              </a:lnSpc>
            </a:pPr>
            <a:r>
              <a:rPr lang="en-US" sz="1800" b="0" strike="noStrike" spc="-1" dirty="0">
                <a:solidFill>
                  <a:srgbClr val="000000"/>
                </a:solidFill>
                <a:latin typeface="Arial"/>
                <a:ea typeface="DejaVu Sans"/>
              </a:rPr>
              <a:t>(F) </a:t>
            </a:r>
            <a:r>
              <a:rPr lang="en-US" sz="1800" b="0" u="sng" strike="noStrike" spc="-1" dirty="0">
                <a:solidFill>
                  <a:srgbClr val="5983B0"/>
                </a:solidFill>
                <a:uFillTx/>
                <a:latin typeface="Arial"/>
                <a:ea typeface="DejaVu Sans"/>
              </a:rPr>
              <a:t>The Inspector window</a:t>
            </a:r>
            <a:r>
              <a:rPr lang="en-US" sz="1800" b="0" strike="noStrike" spc="-1" dirty="0">
                <a:solidFill>
                  <a:srgbClr val="000000"/>
                </a:solidFill>
                <a:latin typeface="Arial"/>
                <a:ea typeface="DejaVu Sans"/>
              </a:rPr>
              <a:t> allows you to view and edit all the properties of the currently selected </a:t>
            </a:r>
            <a:r>
              <a:rPr lang="en-US" sz="1800" b="0" strike="noStrike" spc="-1" dirty="0" err="1">
                <a:solidFill>
                  <a:srgbClr val="000000"/>
                </a:solidFill>
                <a:latin typeface="Arial"/>
                <a:ea typeface="DejaVu Sans"/>
              </a:rPr>
              <a:t>GameObject</a:t>
            </a:r>
            <a:r>
              <a:rPr lang="en-US" sz="1800" b="0" strike="noStrike" spc="-1" dirty="0">
                <a:solidFill>
                  <a:srgbClr val="000000"/>
                </a:solidFill>
                <a:latin typeface="Arial"/>
                <a:ea typeface="DejaVu Sans"/>
              </a:rPr>
              <a:t>. Because different types of </a:t>
            </a:r>
            <a:r>
              <a:rPr lang="en-US" sz="1800" b="0" strike="noStrike" spc="-1" dirty="0" err="1">
                <a:solidFill>
                  <a:srgbClr val="000000"/>
                </a:solidFill>
                <a:latin typeface="Arial"/>
                <a:ea typeface="DejaVu Sans"/>
              </a:rPr>
              <a:t>GameObjects</a:t>
            </a:r>
            <a:r>
              <a:rPr lang="en-US" sz="1800" b="0" strike="noStrike" spc="-1" dirty="0">
                <a:solidFill>
                  <a:srgbClr val="000000"/>
                </a:solidFill>
                <a:latin typeface="Arial"/>
                <a:ea typeface="DejaVu Sans"/>
              </a:rPr>
              <a:t> have different sets of properties, the layout and contents of the Inspector window change each time you select a different </a:t>
            </a:r>
            <a:r>
              <a:rPr lang="en-US" sz="1800" b="0" strike="noStrike" spc="-1" dirty="0" err="1">
                <a:solidFill>
                  <a:srgbClr val="000000"/>
                </a:solidFill>
                <a:latin typeface="Arial"/>
                <a:ea typeface="DejaVu Sans"/>
              </a:rPr>
              <a:t>GameObject</a:t>
            </a:r>
            <a:r>
              <a:rPr lang="en-US" sz="1800" b="0" strike="noStrike" spc="-1" dirty="0">
                <a:solidFill>
                  <a:srgbClr val="000000"/>
                </a:solidFill>
                <a:latin typeface="Arial"/>
                <a:ea typeface="DejaVu Sans"/>
              </a:rPr>
              <a:t>.</a:t>
            </a:r>
            <a:endParaRPr lang="en-US" sz="1800" b="0" strike="noStrike" spc="-1" dirty="0">
              <a:solidFill>
                <a:srgbClr val="000000"/>
              </a:solidFill>
              <a:latin typeface="Arial"/>
            </a:endParaRPr>
          </a:p>
          <a:p>
            <a:pPr>
              <a:lnSpc>
                <a:spcPct val="115000"/>
              </a:lnSpc>
            </a:pPr>
            <a:endParaRPr lang="en-US" sz="1800" b="0" strike="noStrike" spc="-1" dirty="0">
              <a:solidFill>
                <a:srgbClr val="000000"/>
              </a:solidFill>
              <a:latin typeface="Arial"/>
            </a:endParaRPr>
          </a:p>
          <a:p>
            <a:pPr>
              <a:lnSpc>
                <a:spcPct val="115000"/>
              </a:lnSpc>
            </a:pPr>
            <a:r>
              <a:rPr lang="en-US" sz="1800" b="0" strike="noStrike" spc="-1" dirty="0">
                <a:solidFill>
                  <a:srgbClr val="000000"/>
                </a:solidFill>
                <a:latin typeface="Arial"/>
                <a:ea typeface="DejaVu Sans"/>
              </a:rPr>
              <a:t>(G) </a:t>
            </a:r>
            <a:r>
              <a:rPr lang="en-US" sz="1800" b="0" u="sng" strike="noStrike" spc="-1" dirty="0">
                <a:solidFill>
                  <a:srgbClr val="5983B0"/>
                </a:solidFill>
                <a:uFillTx/>
                <a:latin typeface="Arial"/>
                <a:ea typeface="DejaVu Sans"/>
              </a:rPr>
              <a:t>The Project window</a:t>
            </a:r>
            <a:r>
              <a:rPr lang="en-US" sz="1800" b="0" strike="noStrike" spc="-1" dirty="0">
                <a:solidFill>
                  <a:srgbClr val="000000"/>
                </a:solidFill>
                <a:latin typeface="Arial"/>
                <a:ea typeface="DejaVu Sans"/>
              </a:rPr>
              <a:t> displays your library of Assets that are available to use in your Project. When you import Assets into your Project, they appear here.</a:t>
            </a:r>
            <a:endParaRPr lang="en-US" sz="1800" b="0" strike="noStrike" spc="-1" dirty="0">
              <a:solidFill>
                <a:srgbClr val="000000"/>
              </a:solidFill>
              <a:latin typeface="Arial"/>
            </a:endParaRPr>
          </a:p>
          <a:p>
            <a:pPr>
              <a:lnSpc>
                <a:spcPct val="115000"/>
              </a:lnSpc>
            </a:pPr>
            <a:endParaRPr lang="en-US" sz="1800" b="0" strike="noStrike" spc="-1" dirty="0">
              <a:solidFill>
                <a:srgbClr val="000000"/>
              </a:solidFill>
              <a:latin typeface="Arial"/>
            </a:endParaRPr>
          </a:p>
          <a:p>
            <a:pPr>
              <a:lnSpc>
                <a:spcPct val="115000"/>
              </a:lnSpc>
            </a:pPr>
            <a:r>
              <a:rPr lang="en-US" sz="1800" b="0" strike="noStrike" spc="-1" dirty="0">
                <a:solidFill>
                  <a:srgbClr val="000000"/>
                </a:solidFill>
                <a:latin typeface="Arial"/>
                <a:ea typeface="DejaVu Sans"/>
              </a:rPr>
              <a:t>(H) </a:t>
            </a:r>
            <a:r>
              <a:rPr lang="en-US" sz="1800" b="0" u="sng" strike="noStrike" spc="-1" dirty="0">
                <a:solidFill>
                  <a:srgbClr val="5983B0"/>
                </a:solidFill>
                <a:uFillTx/>
                <a:latin typeface="Arial"/>
                <a:ea typeface="DejaVu Sans"/>
              </a:rPr>
              <a:t>The status bar</a:t>
            </a:r>
            <a:r>
              <a:rPr lang="en-US" sz="1800" b="0" strike="noStrike" spc="-1" dirty="0">
                <a:solidFill>
                  <a:srgbClr val="000000"/>
                </a:solidFill>
                <a:latin typeface="Arial"/>
                <a:ea typeface="DejaVu Sans"/>
              </a:rPr>
              <a:t> provides notifications about various Unity processes, and quick access to related tools and settings.</a:t>
            </a:r>
            <a:endParaRPr lang="en-US" sz="1800" b="0" strike="noStrike" spc="-1" dirty="0">
              <a:solidFill>
                <a:srgbClr val="000000"/>
              </a:solidFill>
              <a:latin typeface="Arial"/>
            </a:endParaRPr>
          </a:p>
        </p:txBody>
      </p:sp>
      <p:sp>
        <p:nvSpPr>
          <p:cNvPr id="189" name="PlaceHolder 8"/>
          <p:cNvSpPr/>
          <p:nvPr/>
        </p:nvSpPr>
        <p:spPr>
          <a:xfrm>
            <a:off x="228600" y="68112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3000" lnSpcReduction="10000"/>
          </a:bodyPr>
          <a:lstStyle/>
          <a:p>
            <a:pPr>
              <a:lnSpc>
                <a:spcPct val="100000"/>
              </a:lnSpc>
            </a:pPr>
            <a:r>
              <a:rPr lang="en-US" sz="4400" b="1" strike="noStrike" spc="-1">
                <a:solidFill>
                  <a:srgbClr val="000000"/>
                </a:solidFill>
                <a:latin typeface="Arial"/>
                <a:ea typeface="DejaVu Sans"/>
              </a:rPr>
              <a:t>Unity Interface Components</a:t>
            </a:r>
            <a:endParaRPr lang="en-US" sz="4400" b="0" strike="noStrike" spc="-1">
              <a:solidFill>
                <a:srgbClr val="000000"/>
              </a:solidFill>
              <a:latin typeface="Arial"/>
            </a:endParaRPr>
          </a:p>
        </p:txBody>
      </p:sp>
      <p:sp>
        <p:nvSpPr>
          <p:cNvPr id="190" name="Rectangle 189"/>
          <p:cNvSpPr/>
          <p:nvPr/>
        </p:nvSpPr>
        <p:spPr>
          <a:xfrm>
            <a:off x="8900280" y="6622200"/>
            <a:ext cx="219780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8FF0C9EC-6205-413E-A20C-BA0616E9F272}" type="slidenum">
              <a:t>12</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p:cNvSpPr/>
          <p:nvPr/>
        </p:nvSpPr>
        <p:spPr>
          <a:xfrm>
            <a:off x="9044280" y="6611400"/>
            <a:ext cx="286848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192" name="PlaceHolder 9"/>
          <p:cNvSpPr/>
          <p:nvPr/>
        </p:nvSpPr>
        <p:spPr>
          <a:xfrm>
            <a:off x="228960" y="68148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dirty="0">
                <a:solidFill>
                  <a:srgbClr val="000000"/>
                </a:solidFill>
                <a:latin typeface="Arial"/>
                <a:ea typeface="DejaVu Sans"/>
              </a:rPr>
              <a:t>Scene View</a:t>
            </a:r>
            <a:endParaRPr lang="en-US" sz="3600" b="0" strike="noStrike" spc="-1" dirty="0">
              <a:solidFill>
                <a:srgbClr val="000000"/>
              </a:solidFill>
              <a:latin typeface="Arial"/>
            </a:endParaRPr>
          </a:p>
        </p:txBody>
      </p:sp>
      <p:pic>
        <p:nvPicPr>
          <p:cNvPr id="193" name="Picture 192"/>
          <p:cNvPicPr/>
          <p:nvPr/>
        </p:nvPicPr>
        <p:blipFill>
          <a:blip r:embed="rId3"/>
          <a:stretch/>
        </p:blipFill>
        <p:spPr>
          <a:xfrm>
            <a:off x="2068200" y="1390320"/>
            <a:ext cx="8054640" cy="5096880"/>
          </a:xfrm>
          <a:prstGeom prst="rect">
            <a:avLst/>
          </a:prstGeom>
          <a:ln w="0">
            <a:noFill/>
          </a:ln>
        </p:spPr>
      </p:pic>
      <p:sp>
        <p:nvSpPr>
          <p:cNvPr id="2" name="PlaceHolder 1"/>
          <p:cNvSpPr>
            <a:spLocks noGrp="1"/>
          </p:cNvSpPr>
          <p:nvPr>
            <p:ph type="sldNum" idx="1"/>
          </p:nvPr>
        </p:nvSpPr>
        <p:spPr/>
        <p:txBody>
          <a:bodyPr/>
          <a:lstStyle/>
          <a:p>
            <a:fld id="{60F5E6B7-74E5-46CF-8AF1-5C80708B8D24}" type="slidenum">
              <a:t>13</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dirty="0">
                <a:solidFill>
                  <a:srgbClr val="000000"/>
                </a:solidFill>
                <a:latin typeface="Arial"/>
                <a:ea typeface="DejaVu Sans"/>
              </a:rPr>
              <a:t>Scene View</a:t>
            </a:r>
            <a:endParaRPr lang="en-US" sz="3600" b="0" strike="noStrike" spc="-1" dirty="0">
              <a:solidFill>
                <a:srgbClr val="000000"/>
              </a:solidFill>
              <a:latin typeface="Arial"/>
            </a:endParaRPr>
          </a:p>
        </p:txBody>
      </p:sp>
      <p:sp>
        <p:nvSpPr>
          <p:cNvPr id="195" name="Content Placeholder 1"/>
          <p:cNvSpPr/>
          <p:nvPr/>
        </p:nvSpPr>
        <p:spPr>
          <a:xfrm>
            <a:off x="659424" y="1680825"/>
            <a:ext cx="10418884"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Purpose</a:t>
            </a:r>
            <a:r>
              <a:rPr lang="en-US" sz="2400" spc="-1" dirty="0">
                <a:solidFill>
                  <a:srgbClr val="000000"/>
                </a:solidFill>
                <a:ea typeface="DejaVu Sans"/>
              </a:rPr>
              <a:t>: This is where you can visually manipulate and navigate your game world. It allows you to interact with and organize your game objects in 3D space or a 2D plane.</a:t>
            </a:r>
          </a:p>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Features</a:t>
            </a:r>
            <a:r>
              <a:rPr lang="en-US" sz="2400" spc="-1" dirty="0">
                <a:solidFill>
                  <a:srgbClr val="000000"/>
                </a:solidFill>
                <a:ea typeface="DejaVu Sans"/>
              </a:rPr>
              <a:t>: Tools for moving, rotating, and scaling objects; camera controls to view the scene from different angles; and options for toggling visibility and locking objects.</a:t>
            </a:r>
            <a:endParaRPr lang="en-US" sz="2400" b="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14</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dirty="0">
                <a:solidFill>
                  <a:srgbClr val="000000"/>
                </a:solidFill>
                <a:latin typeface="Arial"/>
                <a:ea typeface="DejaVu Sans"/>
              </a:rPr>
              <a:t>Scene View</a:t>
            </a:r>
            <a:endParaRPr lang="en-US" sz="3600" b="0" strike="noStrike" spc="-1" dirty="0">
              <a:solidFill>
                <a:srgbClr val="000000"/>
              </a:solidFill>
              <a:latin typeface="Arial"/>
            </a:endParaRPr>
          </a:p>
        </p:txBody>
      </p:sp>
      <p:sp>
        <p:nvSpPr>
          <p:cNvPr id="195" name="Content Placeholder 1"/>
          <p:cNvSpPr/>
          <p:nvPr/>
        </p:nvSpPr>
        <p:spPr>
          <a:xfrm>
            <a:off x="97920" y="1390680"/>
            <a:ext cx="11918160" cy="1074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1800" b="0" strike="noStrike" spc="-1">
                <a:solidFill>
                  <a:srgbClr val="000000"/>
                </a:solidFill>
                <a:latin typeface="Arial"/>
                <a:ea typeface="DejaVu Sans"/>
              </a:rPr>
              <a:t>The Scene view is where you visualize and interact with the world you create in the Editor. In the Scene view, you can select, manipulate, and modify GameObjects that act as scenery, characters, cameras, lights, and more.</a:t>
            </a:r>
            <a:endParaRPr lang="en-US" sz="1800" b="0" strike="noStrike" spc="-1">
              <a:solidFill>
                <a:srgbClr val="000000"/>
              </a:solidFill>
              <a:latin typeface="Arial"/>
            </a:endParaRPr>
          </a:p>
        </p:txBody>
      </p:sp>
      <p:pic>
        <p:nvPicPr>
          <p:cNvPr id="196" name="Picture 195"/>
          <p:cNvPicPr/>
          <p:nvPr/>
        </p:nvPicPr>
        <p:blipFill>
          <a:blip r:embed="rId2"/>
          <a:stretch/>
        </p:blipFill>
        <p:spPr>
          <a:xfrm>
            <a:off x="1132200" y="2072160"/>
            <a:ext cx="9926280" cy="4399200"/>
          </a:xfrm>
          <a:prstGeom prst="rect">
            <a:avLst/>
          </a:prstGeom>
          <a:ln w="0">
            <a:noFill/>
          </a:ln>
        </p:spPr>
      </p:pic>
      <p:sp>
        <p:nvSpPr>
          <p:cNvPr id="2" name="PlaceHolder 1"/>
          <p:cNvSpPr>
            <a:spLocks noGrp="1"/>
          </p:cNvSpPr>
          <p:nvPr>
            <p:ph type="sldNum" idx="1"/>
          </p:nvPr>
        </p:nvSpPr>
        <p:spPr/>
        <p:txBody>
          <a:bodyPr/>
          <a:lstStyle/>
          <a:p>
            <a:fld id="{A065ED6F-82A0-4082-B233-33AC7623C117}" type="slidenum">
              <a:t>15</a:t>
            </a:fld>
            <a:endParaRPr/>
          </a:p>
        </p:txBody>
      </p:sp>
    </p:spTree>
    <p:extLst>
      <p:ext uri="{BB962C8B-B14F-4D97-AF65-F5344CB8AC3E}">
        <p14:creationId xmlns:p14="http://schemas.microsoft.com/office/powerpoint/2010/main" val="139786139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4"/>
          <p:cNvSpPr/>
          <p:nvPr/>
        </p:nvSpPr>
        <p:spPr>
          <a:xfrm>
            <a:off x="230040" y="68256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dirty="0">
                <a:solidFill>
                  <a:srgbClr val="000000"/>
                </a:solidFill>
                <a:latin typeface="Arial"/>
                <a:ea typeface="DejaVu Sans"/>
              </a:rPr>
              <a:t>Scene View Navigation</a:t>
            </a:r>
            <a:endParaRPr lang="en-US" sz="3600" b="0" strike="noStrike" spc="-1" dirty="0">
              <a:solidFill>
                <a:srgbClr val="000000"/>
              </a:solidFill>
              <a:latin typeface="Arial"/>
            </a:endParaRPr>
          </a:p>
        </p:txBody>
      </p:sp>
      <p:pic>
        <p:nvPicPr>
          <p:cNvPr id="198" name="Picture 197"/>
          <p:cNvPicPr/>
          <p:nvPr/>
        </p:nvPicPr>
        <p:blipFill>
          <a:blip r:embed="rId2"/>
          <a:stretch/>
        </p:blipFill>
        <p:spPr>
          <a:xfrm>
            <a:off x="291240" y="1556640"/>
            <a:ext cx="5651280" cy="4707720"/>
          </a:xfrm>
          <a:prstGeom prst="rect">
            <a:avLst/>
          </a:prstGeom>
          <a:ln w="0">
            <a:noFill/>
          </a:ln>
        </p:spPr>
      </p:pic>
      <p:pic>
        <p:nvPicPr>
          <p:cNvPr id="199" name="Picture 198"/>
          <p:cNvPicPr/>
          <p:nvPr/>
        </p:nvPicPr>
        <p:blipFill>
          <a:blip r:embed="rId3"/>
          <a:stretch/>
        </p:blipFill>
        <p:spPr>
          <a:xfrm>
            <a:off x="5996880" y="1391400"/>
            <a:ext cx="6194160" cy="4698360"/>
          </a:xfrm>
          <a:prstGeom prst="rect">
            <a:avLst/>
          </a:prstGeom>
          <a:ln w="0">
            <a:noFill/>
          </a:ln>
        </p:spPr>
      </p:pic>
      <p:sp>
        <p:nvSpPr>
          <p:cNvPr id="2" name="PlaceHolder 1"/>
          <p:cNvSpPr>
            <a:spLocks noGrp="1"/>
          </p:cNvSpPr>
          <p:nvPr>
            <p:ph type="sldNum" idx="1"/>
          </p:nvPr>
        </p:nvSpPr>
        <p:spPr/>
        <p:txBody>
          <a:bodyPr/>
          <a:lstStyle/>
          <a:p>
            <a:fld id="{5723FF71-15B8-4AC4-B464-2DEA25BF16BD}" type="slidenum">
              <a:t>16</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3"/>
          <p:cNvSpPr/>
          <p:nvPr/>
        </p:nvSpPr>
        <p:spPr>
          <a:xfrm>
            <a:off x="229680" y="68220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a:solidFill>
                  <a:srgbClr val="000000"/>
                </a:solidFill>
                <a:latin typeface="Arial"/>
                <a:ea typeface="DejaVu Sans"/>
              </a:rPr>
              <a:t>Scene View Navigation</a:t>
            </a:r>
            <a:endParaRPr lang="en-US" sz="3600" b="0" strike="noStrike" spc="-1">
              <a:solidFill>
                <a:srgbClr val="000000"/>
              </a:solidFill>
              <a:latin typeface="Arial"/>
            </a:endParaRPr>
          </a:p>
        </p:txBody>
      </p:sp>
      <p:sp>
        <p:nvSpPr>
          <p:cNvPr id="201" name="Rectangle 200"/>
          <p:cNvSpPr/>
          <p:nvPr/>
        </p:nvSpPr>
        <p:spPr>
          <a:xfrm>
            <a:off x="6554160" y="6595920"/>
            <a:ext cx="430416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Tutorial Video Source: https://www.youtube.com/watch?v=fxJR2pHPyTQ</a:t>
            </a:r>
            <a:endParaRPr lang="en-US" sz="900" b="0" strike="noStrike" spc="-1">
              <a:solidFill>
                <a:srgbClr val="000000"/>
              </a:solidFill>
              <a:latin typeface="Arial"/>
            </a:endParaRPr>
          </a:p>
        </p:txBody>
      </p:sp>
      <p:pic>
        <p:nvPicPr>
          <p:cNvPr id="202" name="Picture 201">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1370880" y="1261440"/>
            <a:ext cx="9072720" cy="5103360"/>
          </a:xfrm>
          <a:prstGeom prst="rect">
            <a:avLst/>
          </a:prstGeom>
          <a:ln w="0">
            <a:noFill/>
          </a:ln>
        </p:spPr>
      </p:pic>
      <p:sp>
        <p:nvSpPr>
          <p:cNvPr id="203" name="TextBox 202"/>
          <p:cNvSpPr txBox="1"/>
          <p:nvPr/>
        </p:nvSpPr>
        <p:spPr>
          <a:xfrm>
            <a:off x="6629400" y="933480"/>
            <a:ext cx="5171040" cy="456120"/>
          </a:xfrm>
          <a:prstGeom prst="rect">
            <a:avLst/>
          </a:prstGeom>
          <a:noFill/>
          <a:ln w="0">
            <a:noFill/>
          </a:ln>
        </p:spPr>
        <p:txBody>
          <a:bodyPr lIns="90000" tIns="45000" rIns="90000" bIns="45000" anchor="t">
            <a:noAutofit/>
          </a:bodyPr>
          <a:lstStyle/>
          <a:p>
            <a:r>
              <a:rPr lang="en-US" sz="1600" b="0" strike="noStrike" spc="-1">
                <a:solidFill>
                  <a:srgbClr val="000000"/>
                </a:solidFill>
                <a:latin typeface="Times New Roman"/>
                <a:hlinkClick r:id="rId6"/>
              </a:rPr>
              <a:t>The Scene View - Unity Official Tutorials</a:t>
            </a:r>
            <a:endParaRPr lang="en-US" sz="1600" b="0" strike="noStrike" spc="-1">
              <a:solidFill>
                <a:srgbClr val="000000"/>
              </a:solidFill>
              <a:latin typeface="Times New Roman"/>
            </a:endParaRPr>
          </a:p>
        </p:txBody>
      </p:sp>
      <p:sp>
        <p:nvSpPr>
          <p:cNvPr id="2" name="PlaceHolder 1"/>
          <p:cNvSpPr>
            <a:spLocks noGrp="1"/>
          </p:cNvSpPr>
          <p:nvPr>
            <p:ph type="sldNum" idx="1"/>
          </p:nvPr>
        </p:nvSpPr>
        <p:spPr/>
        <p:txBody>
          <a:bodyPr/>
          <a:lstStyle/>
          <a:p>
            <a:fld id="{86165DDF-A1AB-4B29-8790-3BE9B82D7695}" type="slidenum">
              <a:t>17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mediacall" fill="hold" nodeType="withEffect">
                                  <p:stCondLst>
                                    <p:cond delay="0"/>
                                  </p:stCondLst>
                                  <p:childTnLst>
                                    <p:cmd type="call" cmd="togglePause">
                                      <p:cBhvr>
                                        <p:cTn id="6" dur="1" fill="hold">
                                          <p:stCondLst>
                                            <p:cond delay="0"/>
                                          </p:stCondLst>
                                        </p:cTn>
                                        <p:tgtEl>
                                          <p:spTgt spid="202"/>
                                        </p:tgtEl>
                                      </p:cBhvr>
                                    </p:cmd>
                                  </p:childTnLst>
                                </p:cTn>
                              </p:par>
                            </p:childTnLst>
                          </p:cTn>
                        </p:par>
                      </p:childTnLst>
                    </p:cTn>
                  </p:par>
                  <p:par>
                    <p:cTn id="7" fill="hold">
                      <p:stCondLst>
                        <p:cond delay="indefinite"/>
                      </p:stCondLst>
                      <p:childTnLst>
                        <p:par>
                          <p:cTn id="8" fill="hold">
                            <p:stCondLst>
                              <p:cond delay="0"/>
                            </p:stCondLst>
                            <p:childTnLst>
                              <p:par>
                                <p:cTn id="9" presetID="0" presetClass="mediacall" fill="hold" nodeType="clickEffect">
                                  <p:stCondLst>
                                    <p:cond delay="0"/>
                                  </p:stCondLst>
                                  <p:childTnLst>
                                    <p:cmd type="call" cmd="togglePause">
                                      <p:cBhvr>
                                        <p:cTn id="10" dur="1" fill="hold">
                                          <p:stCondLst>
                                            <p:cond delay="0"/>
                                          </p:stCondLst>
                                        </p:cTn>
                                        <p:tgtEl>
                                          <p:spTgt spid="20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3600" b="1" strike="noStrike" spc="-1" dirty="0" smtClean="0">
                <a:solidFill>
                  <a:srgbClr val="000000"/>
                </a:solidFill>
                <a:latin typeface="Arial"/>
                <a:ea typeface="DejaVu Sans"/>
              </a:rPr>
              <a:t>Game </a:t>
            </a:r>
            <a:r>
              <a:rPr lang="en-US" sz="3600" b="1" strike="noStrike" spc="-1" dirty="0">
                <a:solidFill>
                  <a:srgbClr val="000000"/>
                </a:solidFill>
                <a:latin typeface="Arial"/>
                <a:ea typeface="DejaVu Sans"/>
              </a:rPr>
              <a:t>View</a:t>
            </a:r>
            <a:endParaRPr lang="en-US" sz="3600" b="0" strike="noStrike" spc="-1" dirty="0">
              <a:solidFill>
                <a:srgbClr val="000000"/>
              </a:solidFill>
              <a:latin typeface="Arial"/>
            </a:endParaRPr>
          </a:p>
        </p:txBody>
      </p:sp>
      <p:sp>
        <p:nvSpPr>
          <p:cNvPr id="195" name="Content Placeholder 1"/>
          <p:cNvSpPr/>
          <p:nvPr/>
        </p:nvSpPr>
        <p:spPr>
          <a:xfrm>
            <a:off x="659424" y="1680825"/>
            <a:ext cx="10418884"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Purpose: </a:t>
            </a:r>
            <a:r>
              <a:rPr lang="en-US" sz="2400" spc="-1" dirty="0">
                <a:solidFill>
                  <a:srgbClr val="000000"/>
                </a:solidFill>
                <a:ea typeface="DejaVu Sans"/>
              </a:rPr>
              <a:t>It provides a preview of what your game will look like to the end-user when it is running. This is the actual player's perspective.</a:t>
            </a:r>
          </a:p>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Features: </a:t>
            </a:r>
            <a:r>
              <a:rPr lang="en-US" sz="2400" spc="-1" dirty="0">
                <a:solidFill>
                  <a:srgbClr val="000000"/>
                </a:solidFill>
                <a:ea typeface="DejaVu Sans"/>
              </a:rPr>
              <a:t>Ability to play, pause, and step through your game right within the editor. It also displays the game from the camera’s point of view.</a:t>
            </a:r>
            <a:endParaRPr lang="en-US" sz="240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18</a:t>
            </a:fld>
            <a:endParaRPr/>
          </a:p>
        </p:txBody>
      </p:sp>
    </p:spTree>
    <p:extLst>
      <p:ext uri="{BB962C8B-B14F-4D97-AF65-F5344CB8AC3E}">
        <p14:creationId xmlns:p14="http://schemas.microsoft.com/office/powerpoint/2010/main" val="266314435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2"/>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dirty="0">
                <a:solidFill>
                  <a:srgbClr val="000000"/>
                </a:solidFill>
                <a:latin typeface="+mj-lt"/>
                <a:ea typeface="DejaVu Sans"/>
              </a:rPr>
              <a:t>Game View</a:t>
            </a:r>
            <a:endParaRPr lang="en-US" sz="3600" b="1" strike="noStrike" spc="-1" dirty="0">
              <a:solidFill>
                <a:srgbClr val="000000"/>
              </a:solidFill>
              <a:latin typeface="+mj-lt"/>
            </a:endParaRPr>
          </a:p>
        </p:txBody>
      </p:sp>
      <p:sp>
        <p:nvSpPr>
          <p:cNvPr id="205" name="Rectangle 204"/>
          <p:cNvSpPr/>
          <p:nvPr/>
        </p:nvSpPr>
        <p:spPr>
          <a:xfrm rot="21584400">
            <a:off x="362520" y="1226880"/>
            <a:ext cx="10902960" cy="149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0" strike="noStrike" spc="-1">
                <a:solidFill>
                  <a:srgbClr val="000000"/>
                </a:solidFill>
                <a:latin typeface="Arial"/>
                <a:ea typeface="DejaVu Sans"/>
              </a:rPr>
              <a:t>The Game view is rendered from the Camera(s) in your application. It shows how the final, built application looks. You need to use one or more Cameras to control what the player sees when they are using your application.</a:t>
            </a:r>
            <a:endParaRPr lang="en-US" sz="2000" b="0" strike="noStrike" spc="-1">
              <a:solidFill>
                <a:srgbClr val="000000"/>
              </a:solidFill>
              <a:latin typeface="Arial"/>
            </a:endParaRPr>
          </a:p>
        </p:txBody>
      </p:sp>
      <p:pic>
        <p:nvPicPr>
          <p:cNvPr id="206" name="Picture 205"/>
          <p:cNvPicPr/>
          <p:nvPr/>
        </p:nvPicPr>
        <p:blipFill>
          <a:blip r:embed="rId2"/>
          <a:stretch/>
        </p:blipFill>
        <p:spPr>
          <a:xfrm>
            <a:off x="2667600" y="2704320"/>
            <a:ext cx="6855480" cy="3665880"/>
          </a:xfrm>
          <a:prstGeom prst="rect">
            <a:avLst/>
          </a:prstGeom>
          <a:ln w="0">
            <a:noFill/>
          </a:ln>
        </p:spPr>
      </p:pic>
      <p:sp>
        <p:nvSpPr>
          <p:cNvPr id="2" name="PlaceHolder 1"/>
          <p:cNvSpPr>
            <a:spLocks noGrp="1"/>
          </p:cNvSpPr>
          <p:nvPr>
            <p:ph type="sldNum" idx="1"/>
          </p:nvPr>
        </p:nvSpPr>
        <p:spPr/>
        <p:txBody>
          <a:bodyPr/>
          <a:lstStyle/>
          <a:p>
            <a:fld id="{86A4A916-3003-40FC-8EC8-2C7B376EB373}" type="slidenum">
              <a:t>19</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3"/>
          <p:cNvSpPr/>
          <p:nvPr/>
        </p:nvSpPr>
        <p:spPr>
          <a:xfrm>
            <a:off x="228600" y="68112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400" b="1" strike="noStrike" spc="-1">
                <a:solidFill>
                  <a:srgbClr val="000000"/>
                </a:solidFill>
                <a:latin typeface="Calibri Light"/>
                <a:ea typeface="DejaVu Sans"/>
              </a:rPr>
              <a:t>What you will learn in this Course</a:t>
            </a:r>
            <a:endParaRPr lang="en-US" sz="4400" b="0" strike="noStrike" spc="-1">
              <a:solidFill>
                <a:srgbClr val="000000"/>
              </a:solidFill>
              <a:latin typeface="Arial"/>
            </a:endParaRPr>
          </a:p>
        </p:txBody>
      </p:sp>
      <p:grpSp>
        <p:nvGrpSpPr>
          <p:cNvPr id="93" name="Group 81"/>
          <p:cNvGrpSpPr/>
          <p:nvPr/>
        </p:nvGrpSpPr>
        <p:grpSpPr>
          <a:xfrm>
            <a:off x="959040" y="3244680"/>
            <a:ext cx="1991520" cy="1644120"/>
            <a:chOff x="959040" y="3244680"/>
            <a:chExt cx="1991520" cy="1644120"/>
          </a:xfrm>
        </p:grpSpPr>
        <p:sp>
          <p:nvSpPr>
            <p:cNvPr id="94" name="Arrow: Notched Right 2"/>
            <p:cNvSpPr/>
            <p:nvPr/>
          </p:nvSpPr>
          <p:spPr>
            <a:xfrm>
              <a:off x="959040" y="3244680"/>
              <a:ext cx="1991520" cy="1644120"/>
            </a:xfrm>
            <a:prstGeom prst="notchedRightArrow">
              <a:avLst>
                <a:gd name="adj1" fmla="val 63493"/>
                <a:gd name="adj2" fmla="val 45174"/>
              </a:avLst>
            </a:prstGeom>
            <a:gradFill rotWithShape="0">
              <a:gsLst>
                <a:gs pos="0">
                  <a:srgbClr val="5B9BD5"/>
                </a:gs>
                <a:gs pos="100000">
                  <a:srgbClr val="2E75B6"/>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95" name="Group 2"/>
            <p:cNvGrpSpPr/>
            <p:nvPr/>
          </p:nvGrpSpPr>
          <p:grpSpPr>
            <a:xfrm>
              <a:off x="1517400" y="3724920"/>
              <a:ext cx="1224000" cy="602280"/>
              <a:chOff x="1517400" y="3724920"/>
              <a:chExt cx="1224000" cy="602280"/>
            </a:xfrm>
          </p:grpSpPr>
          <p:sp>
            <p:nvSpPr>
              <p:cNvPr id="96" name="Rectangle 3"/>
              <p:cNvSpPr/>
              <p:nvPr/>
            </p:nvSpPr>
            <p:spPr>
              <a:xfrm>
                <a:off x="1517400" y="4073040"/>
                <a:ext cx="12240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Introduction </a:t>
                </a:r>
                <a:endParaRPr lang="en-US" sz="900" b="0" strike="noStrike" spc="-1">
                  <a:solidFill>
                    <a:srgbClr val="000000"/>
                  </a:solidFill>
                  <a:latin typeface="Arial"/>
                </a:endParaRPr>
              </a:p>
            </p:txBody>
          </p:sp>
          <p:sp>
            <p:nvSpPr>
              <p:cNvPr id="97" name="Rectangle 4"/>
              <p:cNvSpPr/>
              <p:nvPr/>
            </p:nvSpPr>
            <p:spPr>
              <a:xfrm>
                <a:off x="1517400" y="3724920"/>
                <a:ext cx="10378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a:solidFill>
                      <a:srgbClr val="FFFFFF"/>
                    </a:solidFill>
                    <a:latin typeface="Arial"/>
                    <a:ea typeface="Arial"/>
                  </a:rPr>
                  <a:t>Unity</a:t>
                </a:r>
                <a:endParaRPr lang="en-US" sz="1400" b="0" strike="noStrike" spc="-1">
                  <a:solidFill>
                    <a:srgbClr val="000000"/>
                  </a:solidFill>
                  <a:latin typeface="Arial"/>
                </a:endParaRPr>
              </a:p>
            </p:txBody>
          </p:sp>
        </p:grpSp>
      </p:grpSp>
      <p:grpSp>
        <p:nvGrpSpPr>
          <p:cNvPr id="98" name="Group 86"/>
          <p:cNvGrpSpPr/>
          <p:nvPr/>
        </p:nvGrpSpPr>
        <p:grpSpPr>
          <a:xfrm>
            <a:off x="2561760" y="3244680"/>
            <a:ext cx="1991520" cy="1644120"/>
            <a:chOff x="2561760" y="3244680"/>
            <a:chExt cx="1991520" cy="1644120"/>
          </a:xfrm>
        </p:grpSpPr>
        <p:sp>
          <p:nvSpPr>
            <p:cNvPr id="99" name="Arrow: Notched Right 87"/>
            <p:cNvSpPr/>
            <p:nvPr/>
          </p:nvSpPr>
          <p:spPr>
            <a:xfrm>
              <a:off x="2561760" y="3244680"/>
              <a:ext cx="1991520" cy="1644120"/>
            </a:xfrm>
            <a:prstGeom prst="notchedRightArrow">
              <a:avLst>
                <a:gd name="adj1" fmla="val 63493"/>
                <a:gd name="adj2" fmla="val 45174"/>
              </a:avLst>
            </a:prstGeom>
            <a:gradFill rotWithShape="0">
              <a:gsLst>
                <a:gs pos="0">
                  <a:srgbClr val="ED7D31"/>
                </a:gs>
                <a:gs pos="100000">
                  <a:srgbClr val="C55A11"/>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100" name="Group 88"/>
            <p:cNvGrpSpPr/>
            <p:nvPr/>
          </p:nvGrpSpPr>
          <p:grpSpPr>
            <a:xfrm>
              <a:off x="3058920" y="3724920"/>
              <a:ext cx="1224000" cy="782280"/>
              <a:chOff x="3058920" y="3724920"/>
              <a:chExt cx="1224000" cy="782280"/>
            </a:xfrm>
          </p:grpSpPr>
          <p:sp>
            <p:nvSpPr>
              <p:cNvPr id="101" name="Rectangle 89"/>
              <p:cNvSpPr/>
              <p:nvPr/>
            </p:nvSpPr>
            <p:spPr>
              <a:xfrm>
                <a:off x="3058920" y="4088520"/>
                <a:ext cx="1224000" cy="41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C# programming </a:t>
                </a:r>
                <a:endParaRPr lang="en-US" sz="900" b="0" strike="noStrike" spc="-1">
                  <a:solidFill>
                    <a:srgbClr val="000000"/>
                  </a:solidFill>
                  <a:latin typeface="Arial"/>
                </a:endParaRPr>
              </a:p>
              <a:p>
                <a:pPr>
                  <a:lnSpc>
                    <a:spcPct val="120000"/>
                  </a:lnSpc>
                </a:pPr>
                <a:r>
                  <a:rPr lang="en-US" sz="900" b="0" strike="noStrike" spc="-1">
                    <a:solidFill>
                      <a:srgbClr val="FFFFFF"/>
                    </a:solidFill>
                    <a:latin typeface="Arial"/>
                    <a:ea typeface="Arial"/>
                  </a:rPr>
                  <a:t>in Unity</a:t>
                </a:r>
                <a:endParaRPr lang="en-US" sz="900" b="0" strike="noStrike" spc="-1">
                  <a:solidFill>
                    <a:srgbClr val="000000"/>
                  </a:solidFill>
                  <a:latin typeface="Arial"/>
                </a:endParaRPr>
              </a:p>
            </p:txBody>
          </p:sp>
          <p:sp>
            <p:nvSpPr>
              <p:cNvPr id="102" name="Rectangle 90"/>
              <p:cNvSpPr/>
              <p:nvPr/>
            </p:nvSpPr>
            <p:spPr>
              <a:xfrm>
                <a:off x="3058920" y="3724920"/>
                <a:ext cx="10378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a:solidFill>
                      <a:srgbClr val="FFFFFF"/>
                    </a:solidFill>
                    <a:latin typeface="Arial"/>
                    <a:ea typeface="Arial"/>
                  </a:rPr>
                  <a:t>C# </a:t>
                </a:r>
                <a:endParaRPr lang="en-US" sz="1400" b="0" strike="noStrike" spc="-1">
                  <a:solidFill>
                    <a:srgbClr val="000000"/>
                  </a:solidFill>
                  <a:latin typeface="Arial"/>
                </a:endParaRPr>
              </a:p>
            </p:txBody>
          </p:sp>
        </p:grpSp>
      </p:grpSp>
      <p:grpSp>
        <p:nvGrpSpPr>
          <p:cNvPr id="103" name="Group 91"/>
          <p:cNvGrpSpPr/>
          <p:nvPr/>
        </p:nvGrpSpPr>
        <p:grpSpPr>
          <a:xfrm>
            <a:off x="4164480" y="3244680"/>
            <a:ext cx="1991520" cy="1644120"/>
            <a:chOff x="4164480" y="3244680"/>
            <a:chExt cx="1991520" cy="1644120"/>
          </a:xfrm>
        </p:grpSpPr>
        <p:sp>
          <p:nvSpPr>
            <p:cNvPr id="104" name="Arrow: Notched Right 92"/>
            <p:cNvSpPr/>
            <p:nvPr/>
          </p:nvSpPr>
          <p:spPr>
            <a:xfrm>
              <a:off x="4164480" y="3244680"/>
              <a:ext cx="1991520" cy="1644120"/>
            </a:xfrm>
            <a:prstGeom prst="notchedRightArrow">
              <a:avLst>
                <a:gd name="adj1" fmla="val 63493"/>
                <a:gd name="adj2" fmla="val 45174"/>
              </a:avLst>
            </a:prstGeom>
            <a:gradFill rotWithShape="0">
              <a:gsLst>
                <a:gs pos="0">
                  <a:srgbClr val="A5A5A5"/>
                </a:gs>
                <a:gs pos="100000">
                  <a:srgbClr val="7C7C7C"/>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105" name="Group 93"/>
            <p:cNvGrpSpPr/>
            <p:nvPr/>
          </p:nvGrpSpPr>
          <p:grpSpPr>
            <a:xfrm>
              <a:off x="4675320" y="3724920"/>
              <a:ext cx="1236960" cy="729000"/>
              <a:chOff x="4675320" y="3724920"/>
              <a:chExt cx="1236960" cy="729000"/>
            </a:xfrm>
          </p:grpSpPr>
          <p:sp>
            <p:nvSpPr>
              <p:cNvPr id="106" name="Rectangle 94"/>
              <p:cNvSpPr/>
              <p:nvPr/>
            </p:nvSpPr>
            <p:spPr>
              <a:xfrm>
                <a:off x="4675320" y="4088520"/>
                <a:ext cx="1224000" cy="25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endParaRPr lang="en-US" sz="1800" b="0" strike="noStrike" spc="-1">
                  <a:solidFill>
                    <a:srgbClr val="000000"/>
                  </a:solidFill>
                  <a:latin typeface="Arial"/>
                  <a:ea typeface="DejaVu Sans"/>
                </a:endParaRPr>
              </a:p>
            </p:txBody>
          </p:sp>
          <p:sp>
            <p:nvSpPr>
              <p:cNvPr id="107" name="Rectangle 95"/>
              <p:cNvSpPr/>
              <p:nvPr/>
            </p:nvSpPr>
            <p:spPr>
              <a:xfrm>
                <a:off x="4675320" y="3724920"/>
                <a:ext cx="1236960" cy="7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a:solidFill>
                      <a:srgbClr val="FFFFFF"/>
                    </a:solidFill>
                    <a:latin typeface="Arial"/>
                    <a:ea typeface="Arial"/>
                  </a:rPr>
                  <a:t>Animations &amp; </a:t>
                </a:r>
                <a:endParaRPr lang="en-US" sz="1400" b="0" strike="noStrike" spc="-1">
                  <a:solidFill>
                    <a:srgbClr val="000000"/>
                  </a:solidFill>
                  <a:latin typeface="Arial"/>
                </a:endParaRPr>
              </a:p>
              <a:p>
                <a:pPr algn="ctr">
                  <a:lnSpc>
                    <a:spcPct val="100000"/>
                  </a:lnSpc>
                </a:pPr>
                <a:r>
                  <a:rPr lang="en-US" sz="1400" b="0" strike="noStrike" spc="-1">
                    <a:solidFill>
                      <a:srgbClr val="FFFFFF"/>
                    </a:solidFill>
                    <a:latin typeface="Arial"/>
                    <a:ea typeface="Arial"/>
                  </a:rPr>
                  <a:t>Physics system</a:t>
                </a:r>
                <a:endParaRPr lang="en-US" sz="1400" b="0" strike="noStrike" spc="-1">
                  <a:solidFill>
                    <a:srgbClr val="000000"/>
                  </a:solidFill>
                  <a:latin typeface="Arial"/>
                </a:endParaRPr>
              </a:p>
            </p:txBody>
          </p:sp>
        </p:grpSp>
      </p:grpSp>
      <p:grpSp>
        <p:nvGrpSpPr>
          <p:cNvPr id="108" name="Group 96"/>
          <p:cNvGrpSpPr/>
          <p:nvPr/>
        </p:nvGrpSpPr>
        <p:grpSpPr>
          <a:xfrm>
            <a:off x="5767200" y="3244680"/>
            <a:ext cx="1991520" cy="1644120"/>
            <a:chOff x="5767200" y="3244680"/>
            <a:chExt cx="1991520" cy="1644120"/>
          </a:xfrm>
        </p:grpSpPr>
        <p:sp>
          <p:nvSpPr>
            <p:cNvPr id="109" name="Arrow: Notched Right 97"/>
            <p:cNvSpPr/>
            <p:nvPr/>
          </p:nvSpPr>
          <p:spPr>
            <a:xfrm>
              <a:off x="5767200" y="3244680"/>
              <a:ext cx="1991520" cy="1644120"/>
            </a:xfrm>
            <a:prstGeom prst="notchedRightArrow">
              <a:avLst>
                <a:gd name="adj1" fmla="val 63493"/>
                <a:gd name="adj2" fmla="val 45174"/>
              </a:avLst>
            </a:prstGeom>
            <a:gradFill rotWithShape="0">
              <a:gsLst>
                <a:gs pos="0">
                  <a:srgbClr val="FFC000"/>
                </a:gs>
                <a:gs pos="100000">
                  <a:srgbClr val="BF9000"/>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110" name="Group 98"/>
            <p:cNvGrpSpPr/>
            <p:nvPr/>
          </p:nvGrpSpPr>
          <p:grpSpPr>
            <a:xfrm>
              <a:off x="6312600" y="3724920"/>
              <a:ext cx="1224000" cy="780840"/>
              <a:chOff x="6312600" y="3724920"/>
              <a:chExt cx="1224000" cy="780840"/>
            </a:xfrm>
          </p:grpSpPr>
          <p:sp>
            <p:nvSpPr>
              <p:cNvPr id="111" name="Rectangle 99"/>
              <p:cNvSpPr/>
              <p:nvPr/>
            </p:nvSpPr>
            <p:spPr>
              <a:xfrm>
                <a:off x="6312600" y="4088520"/>
                <a:ext cx="1224000" cy="417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endParaRPr lang="en-US" sz="1800" b="0" strike="noStrike" spc="-1">
                  <a:solidFill>
                    <a:srgbClr val="000000"/>
                  </a:solidFill>
                  <a:latin typeface="Arial"/>
                  <a:ea typeface="DejaVu Sans"/>
                </a:endParaRPr>
              </a:p>
            </p:txBody>
          </p:sp>
          <p:sp>
            <p:nvSpPr>
              <p:cNvPr id="112" name="Rectangle 100"/>
              <p:cNvSpPr/>
              <p:nvPr/>
            </p:nvSpPr>
            <p:spPr>
              <a:xfrm>
                <a:off x="6312600" y="3724920"/>
                <a:ext cx="103788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a:solidFill>
                      <a:srgbClr val="FFFFFF"/>
                    </a:solidFill>
                    <a:latin typeface="Arial"/>
                    <a:ea typeface="Arial"/>
                  </a:rPr>
                  <a:t>Physics Engine</a:t>
                </a:r>
                <a:endParaRPr lang="en-US" sz="1400" b="0" strike="noStrike" spc="-1">
                  <a:solidFill>
                    <a:srgbClr val="000000"/>
                  </a:solidFill>
                  <a:latin typeface="Arial"/>
                </a:endParaRPr>
              </a:p>
            </p:txBody>
          </p:sp>
        </p:grpSp>
      </p:grpSp>
      <p:grpSp>
        <p:nvGrpSpPr>
          <p:cNvPr id="113" name="Group 101"/>
          <p:cNvGrpSpPr/>
          <p:nvPr/>
        </p:nvGrpSpPr>
        <p:grpSpPr>
          <a:xfrm>
            <a:off x="1589400" y="3244680"/>
            <a:ext cx="7772040" cy="1644120"/>
            <a:chOff x="1589400" y="3244680"/>
            <a:chExt cx="7772040" cy="1644120"/>
          </a:xfrm>
        </p:grpSpPr>
        <p:sp>
          <p:nvSpPr>
            <p:cNvPr id="114" name="Arrow: Notched Right 102"/>
            <p:cNvSpPr/>
            <p:nvPr/>
          </p:nvSpPr>
          <p:spPr>
            <a:xfrm>
              <a:off x="7369920" y="3244680"/>
              <a:ext cx="1991520" cy="1644120"/>
            </a:xfrm>
            <a:prstGeom prst="notchedRightArrow">
              <a:avLst>
                <a:gd name="adj1" fmla="val 63493"/>
                <a:gd name="adj2" fmla="val 45174"/>
              </a:avLst>
            </a:prstGeom>
            <a:gradFill rotWithShape="0">
              <a:gsLst>
                <a:gs pos="0">
                  <a:srgbClr val="4472C4"/>
                </a:gs>
                <a:gs pos="100000">
                  <a:srgbClr val="2F5597"/>
                </a:gs>
              </a:gsLst>
              <a:lin ang="0"/>
            </a:gradFill>
            <a:ln>
              <a:noFill/>
            </a:ln>
            <a:effectLst>
              <a:outerShdw blurRad="1270080" dist="762120" sx="56000" sy="56000" algn="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id-ID" sz="1130" b="0" strike="noStrike" spc="-1">
                <a:solidFill>
                  <a:schemeClr val="lt1"/>
                </a:solidFill>
                <a:latin typeface="Arial"/>
                <a:ea typeface="Arial"/>
              </a:endParaRPr>
            </a:p>
          </p:txBody>
        </p:sp>
        <p:grpSp>
          <p:nvGrpSpPr>
            <p:cNvPr id="115" name="Group 103"/>
            <p:cNvGrpSpPr/>
            <p:nvPr/>
          </p:nvGrpSpPr>
          <p:grpSpPr>
            <a:xfrm>
              <a:off x="1589400" y="3724920"/>
              <a:ext cx="7404480" cy="889560"/>
              <a:chOff x="1589400" y="3724920"/>
              <a:chExt cx="7404480" cy="889560"/>
            </a:xfrm>
          </p:grpSpPr>
          <p:sp>
            <p:nvSpPr>
              <p:cNvPr id="116" name="Rectangle 105"/>
              <p:cNvSpPr/>
              <p:nvPr/>
            </p:nvSpPr>
            <p:spPr>
              <a:xfrm>
                <a:off x="7956000" y="3724920"/>
                <a:ext cx="103788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strike="noStrike" spc="-1">
                    <a:solidFill>
                      <a:srgbClr val="FFFFFF"/>
                    </a:solidFill>
                    <a:latin typeface="Arial"/>
                    <a:ea typeface="Arial"/>
                  </a:rPr>
                  <a:t>Final Project</a:t>
                </a:r>
                <a:endParaRPr lang="en-US" sz="1400" b="0" strike="noStrike" spc="-1">
                  <a:solidFill>
                    <a:srgbClr val="000000"/>
                  </a:solidFill>
                  <a:latin typeface="Arial"/>
                </a:endParaRPr>
              </a:p>
            </p:txBody>
          </p:sp>
          <p:sp>
            <p:nvSpPr>
              <p:cNvPr id="117" name="Rectangle 104"/>
              <p:cNvSpPr/>
              <p:nvPr/>
            </p:nvSpPr>
            <p:spPr>
              <a:xfrm>
                <a:off x="1589400" y="4273200"/>
                <a:ext cx="12240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L0.1</a:t>
                </a:r>
                <a:endParaRPr lang="en-US" sz="900" b="0" strike="noStrike" spc="-1">
                  <a:solidFill>
                    <a:srgbClr val="000000"/>
                  </a:solidFill>
                  <a:latin typeface="Arial"/>
                </a:endParaRPr>
              </a:p>
            </p:txBody>
          </p:sp>
          <p:sp>
            <p:nvSpPr>
              <p:cNvPr id="118" name="Rectangle 11"/>
              <p:cNvSpPr/>
              <p:nvPr/>
            </p:nvSpPr>
            <p:spPr>
              <a:xfrm>
                <a:off x="3130920" y="4360320"/>
                <a:ext cx="12240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LO.2</a:t>
                </a:r>
                <a:endParaRPr lang="en-US" sz="900" b="0" strike="noStrike" spc="-1">
                  <a:solidFill>
                    <a:srgbClr val="000000"/>
                  </a:solidFill>
                  <a:latin typeface="Arial"/>
                </a:endParaRPr>
              </a:p>
            </p:txBody>
          </p:sp>
          <p:sp>
            <p:nvSpPr>
              <p:cNvPr id="119" name="Rectangle 12"/>
              <p:cNvSpPr/>
              <p:nvPr/>
            </p:nvSpPr>
            <p:spPr>
              <a:xfrm>
                <a:off x="4626720" y="4342680"/>
                <a:ext cx="12240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LO.3</a:t>
                </a:r>
                <a:endParaRPr lang="en-US" sz="900" b="0" strike="noStrike" spc="-1">
                  <a:solidFill>
                    <a:srgbClr val="000000"/>
                  </a:solidFill>
                  <a:latin typeface="Arial"/>
                </a:endParaRPr>
              </a:p>
            </p:txBody>
          </p:sp>
          <p:sp>
            <p:nvSpPr>
              <p:cNvPr id="120" name="Rectangle 13"/>
              <p:cNvSpPr/>
              <p:nvPr/>
            </p:nvSpPr>
            <p:spPr>
              <a:xfrm>
                <a:off x="6295680" y="4350600"/>
                <a:ext cx="12240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LO.4</a:t>
                </a:r>
                <a:endParaRPr lang="en-US" sz="900" b="0" strike="noStrike" spc="-1">
                  <a:solidFill>
                    <a:srgbClr val="000000"/>
                  </a:solidFill>
                  <a:latin typeface="Arial"/>
                </a:endParaRPr>
              </a:p>
            </p:txBody>
          </p:sp>
        </p:grpSp>
        <p:sp>
          <p:nvSpPr>
            <p:cNvPr id="121" name="Rectangle 14"/>
            <p:cNvSpPr/>
            <p:nvPr/>
          </p:nvSpPr>
          <p:spPr>
            <a:xfrm>
              <a:off x="7904160" y="4354560"/>
              <a:ext cx="1224000" cy="2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900" b="0" strike="noStrike" spc="-1">
                  <a:solidFill>
                    <a:srgbClr val="FFFFFF"/>
                  </a:solidFill>
                  <a:latin typeface="Arial"/>
                  <a:ea typeface="Arial"/>
                </a:rPr>
                <a:t>LO.6</a:t>
              </a:r>
              <a:endParaRPr lang="en-US" sz="900" b="0" strike="noStrike" spc="-1">
                <a:solidFill>
                  <a:srgbClr val="000000"/>
                </a:solidFill>
                <a:latin typeface="Arial"/>
              </a:endParaRPr>
            </a:p>
          </p:txBody>
        </p:sp>
      </p:grpSp>
      <p:grpSp>
        <p:nvGrpSpPr>
          <p:cNvPr id="122" name="Group 111"/>
          <p:cNvGrpSpPr/>
          <p:nvPr/>
        </p:nvGrpSpPr>
        <p:grpSpPr>
          <a:xfrm>
            <a:off x="1560960" y="2237040"/>
            <a:ext cx="495000" cy="876240"/>
            <a:chOff x="1560960" y="2237040"/>
            <a:chExt cx="495000" cy="876240"/>
          </a:xfrm>
        </p:grpSpPr>
        <p:cxnSp>
          <p:nvCxnSpPr>
            <p:cNvPr id="123" name="Straight Connector 112"/>
            <p:cNvCxnSpPr/>
            <p:nvPr/>
          </p:nvCxnSpPr>
          <p:spPr>
            <a:xfrm flipV="1">
              <a:off x="1560960" y="2237040"/>
              <a:ext cx="495360" cy="453960"/>
            </a:xfrm>
            <a:prstGeom prst="straightConnector1">
              <a:avLst/>
            </a:prstGeom>
            <a:ln w="0">
              <a:solidFill>
                <a:srgbClr val="BFBFBF"/>
              </a:solidFill>
              <a:prstDash val="sysDash"/>
              <a:tailEnd type="oval" w="med" len="med"/>
            </a:ln>
          </p:spPr>
        </p:cxnSp>
        <p:cxnSp>
          <p:nvCxnSpPr>
            <p:cNvPr id="124" name="Straight Connector 113"/>
            <p:cNvCxnSpPr/>
            <p:nvPr/>
          </p:nvCxnSpPr>
          <p:spPr>
            <a:xfrm>
              <a:off x="1560960" y="2684520"/>
              <a:ext cx="6480" cy="429120"/>
            </a:xfrm>
            <a:prstGeom prst="straightConnector1">
              <a:avLst/>
            </a:prstGeom>
            <a:ln w="0">
              <a:solidFill>
                <a:srgbClr val="BFBFBF"/>
              </a:solidFill>
              <a:prstDash val="sysDash"/>
            </a:ln>
          </p:spPr>
        </p:cxnSp>
      </p:grpSp>
      <p:grpSp>
        <p:nvGrpSpPr>
          <p:cNvPr id="125" name="Group 114"/>
          <p:cNvGrpSpPr/>
          <p:nvPr/>
        </p:nvGrpSpPr>
        <p:grpSpPr>
          <a:xfrm>
            <a:off x="4696920" y="2237040"/>
            <a:ext cx="495000" cy="876240"/>
            <a:chOff x="4696920" y="2237040"/>
            <a:chExt cx="495000" cy="876240"/>
          </a:xfrm>
        </p:grpSpPr>
        <p:cxnSp>
          <p:nvCxnSpPr>
            <p:cNvPr id="126" name="Straight Connector 115"/>
            <p:cNvCxnSpPr/>
            <p:nvPr/>
          </p:nvCxnSpPr>
          <p:spPr>
            <a:xfrm flipV="1">
              <a:off x="4696920" y="2237040"/>
              <a:ext cx="495360" cy="453960"/>
            </a:xfrm>
            <a:prstGeom prst="straightConnector1">
              <a:avLst/>
            </a:prstGeom>
            <a:ln w="0">
              <a:solidFill>
                <a:srgbClr val="BFBFBF"/>
              </a:solidFill>
              <a:prstDash val="sysDash"/>
              <a:tailEnd type="oval" w="med" len="med"/>
            </a:ln>
          </p:spPr>
        </p:cxnSp>
        <p:cxnSp>
          <p:nvCxnSpPr>
            <p:cNvPr id="127" name="Straight Connector 116"/>
            <p:cNvCxnSpPr/>
            <p:nvPr/>
          </p:nvCxnSpPr>
          <p:spPr>
            <a:xfrm>
              <a:off x="4696920" y="2684520"/>
              <a:ext cx="6480" cy="429120"/>
            </a:xfrm>
            <a:prstGeom prst="straightConnector1">
              <a:avLst/>
            </a:prstGeom>
            <a:ln w="0">
              <a:solidFill>
                <a:srgbClr val="BFBFBF"/>
              </a:solidFill>
              <a:prstDash val="sysDash"/>
            </a:ln>
          </p:spPr>
        </p:cxnSp>
      </p:grpSp>
      <p:grpSp>
        <p:nvGrpSpPr>
          <p:cNvPr id="128" name="Group 117"/>
          <p:cNvGrpSpPr/>
          <p:nvPr/>
        </p:nvGrpSpPr>
        <p:grpSpPr>
          <a:xfrm>
            <a:off x="7898760" y="2237040"/>
            <a:ext cx="495000" cy="876240"/>
            <a:chOff x="7898760" y="2237040"/>
            <a:chExt cx="495000" cy="876240"/>
          </a:xfrm>
        </p:grpSpPr>
        <p:cxnSp>
          <p:nvCxnSpPr>
            <p:cNvPr id="129" name="Straight Connector 118"/>
            <p:cNvCxnSpPr/>
            <p:nvPr/>
          </p:nvCxnSpPr>
          <p:spPr>
            <a:xfrm flipV="1">
              <a:off x="7898760" y="2237040"/>
              <a:ext cx="495360" cy="453960"/>
            </a:xfrm>
            <a:prstGeom prst="straightConnector1">
              <a:avLst/>
            </a:prstGeom>
            <a:ln w="0">
              <a:solidFill>
                <a:srgbClr val="BFBFBF"/>
              </a:solidFill>
              <a:prstDash val="sysDash"/>
              <a:tailEnd type="oval" w="med" len="med"/>
            </a:ln>
          </p:spPr>
        </p:cxnSp>
        <p:cxnSp>
          <p:nvCxnSpPr>
            <p:cNvPr id="130" name="Straight Connector 119"/>
            <p:cNvCxnSpPr/>
            <p:nvPr/>
          </p:nvCxnSpPr>
          <p:spPr>
            <a:xfrm>
              <a:off x="7898760" y="2684520"/>
              <a:ext cx="6480" cy="429120"/>
            </a:xfrm>
            <a:prstGeom prst="straightConnector1">
              <a:avLst/>
            </a:prstGeom>
            <a:ln w="0">
              <a:solidFill>
                <a:srgbClr val="BFBFBF"/>
              </a:solidFill>
              <a:prstDash val="sysDash"/>
            </a:ln>
          </p:spPr>
        </p:cxnSp>
      </p:grpSp>
      <p:grpSp>
        <p:nvGrpSpPr>
          <p:cNvPr id="131" name="Group 120"/>
          <p:cNvGrpSpPr/>
          <p:nvPr/>
        </p:nvGrpSpPr>
        <p:grpSpPr>
          <a:xfrm>
            <a:off x="3477600" y="5032800"/>
            <a:ext cx="495000" cy="876240"/>
            <a:chOff x="3477600" y="5032800"/>
            <a:chExt cx="495000" cy="876240"/>
          </a:xfrm>
        </p:grpSpPr>
        <p:cxnSp>
          <p:nvCxnSpPr>
            <p:cNvPr id="132" name="Straight Connector 121"/>
            <p:cNvCxnSpPr/>
            <p:nvPr/>
          </p:nvCxnSpPr>
          <p:spPr>
            <a:xfrm flipH="1">
              <a:off x="3477600" y="5455080"/>
              <a:ext cx="495360" cy="454320"/>
            </a:xfrm>
            <a:prstGeom prst="straightConnector1">
              <a:avLst/>
            </a:prstGeom>
            <a:ln w="0">
              <a:solidFill>
                <a:srgbClr val="BFBFBF"/>
              </a:solidFill>
              <a:prstDash val="sysDash"/>
              <a:tailEnd type="oval" w="med" len="med"/>
            </a:ln>
          </p:spPr>
        </p:cxnSp>
        <p:cxnSp>
          <p:nvCxnSpPr>
            <p:cNvPr id="133" name="Straight Connector 122"/>
            <p:cNvCxnSpPr/>
            <p:nvPr/>
          </p:nvCxnSpPr>
          <p:spPr>
            <a:xfrm flipV="1">
              <a:off x="3966480" y="5032800"/>
              <a:ext cx="6480" cy="428760"/>
            </a:xfrm>
            <a:prstGeom prst="straightConnector1">
              <a:avLst/>
            </a:prstGeom>
            <a:ln w="0">
              <a:solidFill>
                <a:srgbClr val="BFBFBF"/>
              </a:solidFill>
              <a:prstDash val="sysDash"/>
            </a:ln>
          </p:spPr>
        </p:cxnSp>
      </p:grpSp>
      <p:grpSp>
        <p:nvGrpSpPr>
          <p:cNvPr id="134" name="Group 123"/>
          <p:cNvGrpSpPr/>
          <p:nvPr/>
        </p:nvGrpSpPr>
        <p:grpSpPr>
          <a:xfrm>
            <a:off x="6707880" y="5032800"/>
            <a:ext cx="495000" cy="876240"/>
            <a:chOff x="6707880" y="5032800"/>
            <a:chExt cx="495000" cy="876240"/>
          </a:xfrm>
        </p:grpSpPr>
        <p:cxnSp>
          <p:nvCxnSpPr>
            <p:cNvPr id="135" name="Straight Connector 124"/>
            <p:cNvCxnSpPr/>
            <p:nvPr/>
          </p:nvCxnSpPr>
          <p:spPr>
            <a:xfrm flipH="1">
              <a:off x="6707880" y="5455080"/>
              <a:ext cx="495360" cy="454320"/>
            </a:xfrm>
            <a:prstGeom prst="straightConnector1">
              <a:avLst/>
            </a:prstGeom>
            <a:ln w="0">
              <a:solidFill>
                <a:srgbClr val="BFBFBF"/>
              </a:solidFill>
              <a:prstDash val="sysDash"/>
              <a:tailEnd type="oval" w="med" len="med"/>
            </a:ln>
          </p:spPr>
        </p:cxnSp>
        <p:cxnSp>
          <p:nvCxnSpPr>
            <p:cNvPr id="136" name="Straight Connector 125"/>
            <p:cNvCxnSpPr/>
            <p:nvPr/>
          </p:nvCxnSpPr>
          <p:spPr>
            <a:xfrm flipV="1">
              <a:off x="7196760" y="5032800"/>
              <a:ext cx="6480" cy="428760"/>
            </a:xfrm>
            <a:prstGeom prst="straightConnector1">
              <a:avLst/>
            </a:prstGeom>
            <a:ln w="0">
              <a:solidFill>
                <a:srgbClr val="BFBFBF"/>
              </a:solidFill>
              <a:prstDash val="sysDash"/>
            </a:ln>
          </p:spPr>
        </p:cxnSp>
      </p:grpSp>
      <p:grpSp>
        <p:nvGrpSpPr>
          <p:cNvPr id="137" name="Group 129"/>
          <p:cNvGrpSpPr/>
          <p:nvPr/>
        </p:nvGrpSpPr>
        <p:grpSpPr>
          <a:xfrm>
            <a:off x="2154600" y="1591560"/>
            <a:ext cx="1869840" cy="1101600"/>
            <a:chOff x="2154600" y="1591560"/>
            <a:chExt cx="1869840" cy="1101600"/>
          </a:xfrm>
        </p:grpSpPr>
        <p:sp>
          <p:nvSpPr>
            <p:cNvPr id="138" name="Rectangle 130"/>
            <p:cNvSpPr/>
            <p:nvPr/>
          </p:nvSpPr>
          <p:spPr>
            <a:xfrm>
              <a:off x="2154600" y="1946880"/>
              <a:ext cx="1869840" cy="74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a:solidFill>
                    <a:srgbClr val="A6A6A6"/>
                  </a:solidFill>
                  <a:latin typeface="Arial"/>
                  <a:ea typeface="Arial"/>
                </a:rPr>
                <a:t>- Working with Unity</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GameObjec and basic components</a:t>
              </a:r>
              <a:endParaRPr lang="en-US" sz="1200" b="0" strike="noStrike" spc="-1">
                <a:solidFill>
                  <a:srgbClr val="000000"/>
                </a:solidFill>
                <a:latin typeface="Arial"/>
              </a:endParaRPr>
            </a:p>
          </p:txBody>
        </p:sp>
        <p:sp>
          <p:nvSpPr>
            <p:cNvPr id="139" name="Rectangle 131"/>
            <p:cNvSpPr/>
            <p:nvPr/>
          </p:nvSpPr>
          <p:spPr>
            <a:xfrm>
              <a:off x="2607120" y="1591560"/>
              <a:ext cx="124488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Basic</a:t>
              </a:r>
              <a:endParaRPr lang="en-US" sz="1600" b="0" strike="noStrike" spc="-1">
                <a:solidFill>
                  <a:srgbClr val="000000"/>
                </a:solidFill>
                <a:latin typeface="Arial"/>
              </a:endParaRPr>
            </a:p>
          </p:txBody>
        </p:sp>
        <p:grpSp>
          <p:nvGrpSpPr>
            <p:cNvPr id="140" name="Group 132"/>
            <p:cNvGrpSpPr/>
            <p:nvPr/>
          </p:nvGrpSpPr>
          <p:grpSpPr>
            <a:xfrm>
              <a:off x="2229480" y="1654200"/>
              <a:ext cx="283680" cy="211320"/>
              <a:chOff x="2229480" y="1654200"/>
              <a:chExt cx="283680" cy="211320"/>
            </a:xfrm>
          </p:grpSpPr>
          <p:sp>
            <p:nvSpPr>
              <p:cNvPr id="141" name="AutoShape 118"/>
              <p:cNvSpPr/>
              <p:nvPr/>
            </p:nvSpPr>
            <p:spPr>
              <a:xfrm>
                <a:off x="2229480" y="1654200"/>
                <a:ext cx="283680" cy="211320"/>
              </a:xfrm>
              <a:custGeom>
                <a:avLst/>
                <a:gdLst>
                  <a:gd name="textAreaLeft" fmla="*/ 0 w 283680"/>
                  <a:gd name="textAreaRight" fmla="*/ 290160 w 283680"/>
                  <a:gd name="textAreaTop" fmla="*/ 0 h 211320"/>
                  <a:gd name="textAreaBottom" fmla="*/ 217800 h 2113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42" name="AutoShape 119"/>
              <p:cNvSpPr/>
              <p:nvPr/>
            </p:nvSpPr>
            <p:spPr>
              <a:xfrm>
                <a:off x="2410560" y="1735560"/>
                <a:ext cx="48240" cy="48240"/>
              </a:xfrm>
              <a:custGeom>
                <a:avLst/>
                <a:gdLst>
                  <a:gd name="textAreaLeft" fmla="*/ 0 w 48240"/>
                  <a:gd name="textAreaRight" fmla="*/ 54720 w 48240"/>
                  <a:gd name="textAreaTop" fmla="*/ 0 h 48240"/>
                  <a:gd name="textAreaBottom" fmla="*/ 54720 h 482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grpSp>
        <p:nvGrpSpPr>
          <p:cNvPr id="143" name="Group 3"/>
          <p:cNvGrpSpPr/>
          <p:nvPr/>
        </p:nvGrpSpPr>
        <p:grpSpPr>
          <a:xfrm>
            <a:off x="1648080" y="4894920"/>
            <a:ext cx="2327040" cy="1320480"/>
            <a:chOff x="1648080" y="4894920"/>
            <a:chExt cx="2327040" cy="1320480"/>
          </a:xfrm>
        </p:grpSpPr>
        <p:sp>
          <p:nvSpPr>
            <p:cNvPr id="144" name="Rectangle 5"/>
            <p:cNvSpPr/>
            <p:nvPr/>
          </p:nvSpPr>
          <p:spPr>
            <a:xfrm>
              <a:off x="1648080" y="5250240"/>
              <a:ext cx="2327040" cy="965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a:solidFill>
                    <a:srgbClr val="A6A6A6"/>
                  </a:solidFill>
                  <a:latin typeface="Arial"/>
                  <a:ea typeface="Arial"/>
                </a:rPr>
                <a:t>- How to use C# in Unity</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C# script and other component of GameObject</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I/O interaction</a:t>
              </a:r>
              <a:endParaRPr lang="en-US" sz="1200" b="0" strike="noStrike" spc="-1">
                <a:solidFill>
                  <a:srgbClr val="000000"/>
                </a:solidFill>
                <a:latin typeface="Arial"/>
              </a:endParaRPr>
            </a:p>
          </p:txBody>
        </p:sp>
        <p:sp>
          <p:nvSpPr>
            <p:cNvPr id="145" name="Rectangle 6"/>
            <p:cNvSpPr/>
            <p:nvPr/>
          </p:nvSpPr>
          <p:spPr>
            <a:xfrm>
              <a:off x="2210760" y="4894920"/>
              <a:ext cx="154980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C# in Unity</a:t>
              </a:r>
              <a:endParaRPr lang="en-US" sz="1600" b="0" strike="noStrike" spc="-1">
                <a:solidFill>
                  <a:srgbClr val="000000"/>
                </a:solidFill>
                <a:latin typeface="Arial"/>
              </a:endParaRPr>
            </a:p>
          </p:txBody>
        </p:sp>
        <p:grpSp>
          <p:nvGrpSpPr>
            <p:cNvPr id="146" name="Group 4"/>
            <p:cNvGrpSpPr/>
            <p:nvPr/>
          </p:nvGrpSpPr>
          <p:grpSpPr>
            <a:xfrm>
              <a:off x="1741320" y="4957560"/>
              <a:ext cx="354240" cy="211320"/>
              <a:chOff x="1741320" y="4957560"/>
              <a:chExt cx="354240" cy="211320"/>
            </a:xfrm>
          </p:grpSpPr>
          <p:sp>
            <p:nvSpPr>
              <p:cNvPr id="147" name="AutoShape 1"/>
              <p:cNvSpPr/>
              <p:nvPr/>
            </p:nvSpPr>
            <p:spPr>
              <a:xfrm>
                <a:off x="1741320" y="4957560"/>
                <a:ext cx="354240" cy="211320"/>
              </a:xfrm>
              <a:custGeom>
                <a:avLst/>
                <a:gdLst>
                  <a:gd name="textAreaLeft" fmla="*/ 0 w 354240"/>
                  <a:gd name="textAreaRight" fmla="*/ 360720 w 354240"/>
                  <a:gd name="textAreaTop" fmla="*/ 0 h 211320"/>
                  <a:gd name="textAreaBottom" fmla="*/ 217800 h 2113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48" name="AutoShape 2"/>
              <p:cNvSpPr/>
              <p:nvPr/>
            </p:nvSpPr>
            <p:spPr>
              <a:xfrm>
                <a:off x="1966320" y="5038920"/>
                <a:ext cx="61560" cy="48240"/>
              </a:xfrm>
              <a:custGeom>
                <a:avLst/>
                <a:gdLst>
                  <a:gd name="textAreaLeft" fmla="*/ 0 w 61560"/>
                  <a:gd name="textAreaRight" fmla="*/ 68040 w 61560"/>
                  <a:gd name="textAreaTop" fmla="*/ 0 h 48240"/>
                  <a:gd name="textAreaBottom" fmla="*/ 54720 h 482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grpSp>
        <p:nvGrpSpPr>
          <p:cNvPr id="149" name="Group 5"/>
          <p:cNvGrpSpPr/>
          <p:nvPr/>
        </p:nvGrpSpPr>
        <p:grpSpPr>
          <a:xfrm>
            <a:off x="5233680" y="1650960"/>
            <a:ext cx="3096000" cy="1101600"/>
            <a:chOff x="5233680" y="1650960"/>
            <a:chExt cx="3096000" cy="1101600"/>
          </a:xfrm>
        </p:grpSpPr>
        <p:sp>
          <p:nvSpPr>
            <p:cNvPr id="150" name="Rectangle 7"/>
            <p:cNvSpPr/>
            <p:nvPr/>
          </p:nvSpPr>
          <p:spPr>
            <a:xfrm>
              <a:off x="5233680" y="2006280"/>
              <a:ext cx="3096000" cy="74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a:solidFill>
                    <a:srgbClr val="A6A6A6"/>
                  </a:solidFill>
                  <a:latin typeface="Arial"/>
                  <a:ea typeface="Arial"/>
                </a:rPr>
                <a:t>- Animation Scripting and Interactions</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UI Design</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UI Systems</a:t>
              </a:r>
              <a:endParaRPr lang="en-US" sz="1200" b="0" strike="noStrike" spc="-1">
                <a:solidFill>
                  <a:srgbClr val="000000"/>
                </a:solidFill>
                <a:latin typeface="Arial"/>
              </a:endParaRPr>
            </a:p>
          </p:txBody>
        </p:sp>
        <p:sp>
          <p:nvSpPr>
            <p:cNvPr id="151" name="Rectangle 8"/>
            <p:cNvSpPr/>
            <p:nvPr/>
          </p:nvSpPr>
          <p:spPr>
            <a:xfrm>
              <a:off x="5982840" y="1650960"/>
              <a:ext cx="206136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Animation &amp; Physics</a:t>
              </a:r>
              <a:endParaRPr lang="en-US" sz="1600" b="0" strike="noStrike" spc="-1">
                <a:solidFill>
                  <a:srgbClr val="000000"/>
                </a:solidFill>
                <a:latin typeface="Arial"/>
              </a:endParaRPr>
            </a:p>
          </p:txBody>
        </p:sp>
        <p:grpSp>
          <p:nvGrpSpPr>
            <p:cNvPr id="152" name="Group 6"/>
            <p:cNvGrpSpPr/>
            <p:nvPr/>
          </p:nvGrpSpPr>
          <p:grpSpPr>
            <a:xfrm>
              <a:off x="5357520" y="1713600"/>
              <a:ext cx="470520" cy="211320"/>
              <a:chOff x="5357520" y="1713600"/>
              <a:chExt cx="470520" cy="211320"/>
            </a:xfrm>
          </p:grpSpPr>
          <p:sp>
            <p:nvSpPr>
              <p:cNvPr id="153" name="AutoShape 3"/>
              <p:cNvSpPr/>
              <p:nvPr/>
            </p:nvSpPr>
            <p:spPr>
              <a:xfrm>
                <a:off x="5357520" y="1713600"/>
                <a:ext cx="470520" cy="211320"/>
              </a:xfrm>
              <a:custGeom>
                <a:avLst/>
                <a:gdLst>
                  <a:gd name="textAreaLeft" fmla="*/ 0 w 470520"/>
                  <a:gd name="textAreaRight" fmla="*/ 479880 w 470520"/>
                  <a:gd name="textAreaTop" fmla="*/ 0 h 211320"/>
                  <a:gd name="textAreaBottom" fmla="*/ 217800 h 2113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54" name="AutoShape 4"/>
              <p:cNvSpPr/>
              <p:nvPr/>
            </p:nvSpPr>
            <p:spPr>
              <a:xfrm>
                <a:off x="5657400" y="1794960"/>
                <a:ext cx="80640" cy="48240"/>
              </a:xfrm>
              <a:custGeom>
                <a:avLst/>
                <a:gdLst>
                  <a:gd name="textAreaLeft" fmla="*/ 0 w 80640"/>
                  <a:gd name="textAreaRight" fmla="*/ 90000 w 80640"/>
                  <a:gd name="textAreaTop" fmla="*/ 0 h 48240"/>
                  <a:gd name="textAreaBottom" fmla="*/ 54720 h 482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grpSp>
        <p:nvGrpSpPr>
          <p:cNvPr id="155" name="Group 7"/>
          <p:cNvGrpSpPr/>
          <p:nvPr/>
        </p:nvGrpSpPr>
        <p:grpSpPr>
          <a:xfrm>
            <a:off x="4848480" y="5028840"/>
            <a:ext cx="2555640" cy="1101600"/>
            <a:chOff x="4848480" y="5028840"/>
            <a:chExt cx="2555640" cy="1101600"/>
          </a:xfrm>
        </p:grpSpPr>
        <p:sp>
          <p:nvSpPr>
            <p:cNvPr id="156" name="Rectangle 9"/>
            <p:cNvSpPr/>
            <p:nvPr/>
          </p:nvSpPr>
          <p:spPr>
            <a:xfrm>
              <a:off x="4848480" y="5384160"/>
              <a:ext cx="2555640" cy="74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a:solidFill>
                    <a:srgbClr val="A6A6A6"/>
                  </a:solidFill>
                  <a:latin typeface="Arial"/>
                  <a:ea typeface="Arial"/>
                </a:rPr>
                <a:t>- Rigidbody</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Collisions &amp; Triggers</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Scoring Systems</a:t>
              </a:r>
              <a:endParaRPr lang="en-US" sz="1200" b="0" strike="noStrike" spc="-1">
                <a:solidFill>
                  <a:srgbClr val="000000"/>
                </a:solidFill>
                <a:latin typeface="Arial"/>
              </a:endParaRPr>
            </a:p>
          </p:txBody>
        </p:sp>
        <p:sp>
          <p:nvSpPr>
            <p:cNvPr id="157" name="Rectangle 10"/>
            <p:cNvSpPr/>
            <p:nvPr/>
          </p:nvSpPr>
          <p:spPr>
            <a:xfrm>
              <a:off x="5466240" y="5028840"/>
              <a:ext cx="170244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Physics Engine</a:t>
              </a:r>
              <a:endParaRPr lang="en-US" sz="1600" b="0" strike="noStrike" spc="-1">
                <a:solidFill>
                  <a:srgbClr val="000000"/>
                </a:solidFill>
                <a:latin typeface="Arial"/>
              </a:endParaRPr>
            </a:p>
          </p:txBody>
        </p:sp>
        <p:grpSp>
          <p:nvGrpSpPr>
            <p:cNvPr id="158" name="Group 8"/>
            <p:cNvGrpSpPr/>
            <p:nvPr/>
          </p:nvGrpSpPr>
          <p:grpSpPr>
            <a:xfrm>
              <a:off x="4950720" y="5091480"/>
              <a:ext cx="389520" cy="211320"/>
              <a:chOff x="4950720" y="5091480"/>
              <a:chExt cx="389520" cy="211320"/>
            </a:xfrm>
          </p:grpSpPr>
          <p:sp>
            <p:nvSpPr>
              <p:cNvPr id="159" name="AutoShape 5"/>
              <p:cNvSpPr/>
              <p:nvPr/>
            </p:nvSpPr>
            <p:spPr>
              <a:xfrm>
                <a:off x="4950720" y="5091480"/>
                <a:ext cx="389520" cy="211320"/>
              </a:xfrm>
              <a:custGeom>
                <a:avLst/>
                <a:gdLst>
                  <a:gd name="textAreaLeft" fmla="*/ 0 w 389520"/>
                  <a:gd name="textAreaRight" fmla="*/ 396000 w 389520"/>
                  <a:gd name="textAreaTop" fmla="*/ 0 h 211320"/>
                  <a:gd name="textAreaBottom" fmla="*/ 217800 h 2113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60" name="AutoShape 6"/>
              <p:cNvSpPr/>
              <p:nvPr/>
            </p:nvSpPr>
            <p:spPr>
              <a:xfrm>
                <a:off x="5198040" y="5172840"/>
                <a:ext cx="68040" cy="48240"/>
              </a:xfrm>
              <a:custGeom>
                <a:avLst/>
                <a:gdLst>
                  <a:gd name="textAreaLeft" fmla="*/ 0 w 68040"/>
                  <a:gd name="textAreaRight" fmla="*/ 74520 w 68040"/>
                  <a:gd name="textAreaTop" fmla="*/ 0 h 48240"/>
                  <a:gd name="textAreaBottom" fmla="*/ 54720 h 482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grpSp>
        <p:nvGrpSpPr>
          <p:cNvPr id="161" name="Group 1"/>
          <p:cNvGrpSpPr/>
          <p:nvPr/>
        </p:nvGrpSpPr>
        <p:grpSpPr>
          <a:xfrm>
            <a:off x="8476920" y="1553400"/>
            <a:ext cx="3096000" cy="1101600"/>
            <a:chOff x="8476920" y="1553400"/>
            <a:chExt cx="3096000" cy="1101600"/>
          </a:xfrm>
        </p:grpSpPr>
        <p:sp>
          <p:nvSpPr>
            <p:cNvPr id="162" name="Rectangle 1"/>
            <p:cNvSpPr/>
            <p:nvPr/>
          </p:nvSpPr>
          <p:spPr>
            <a:xfrm>
              <a:off x="8476920" y="1908720"/>
              <a:ext cx="3096000" cy="74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20000"/>
                </a:lnSpc>
              </a:pPr>
              <a:r>
                <a:rPr lang="en-US" sz="1200" b="0" strike="noStrike" spc="-1">
                  <a:solidFill>
                    <a:srgbClr val="A6A6A6"/>
                  </a:solidFill>
                  <a:latin typeface="Arial"/>
                  <a:ea typeface="Arial"/>
                </a:rPr>
                <a:t>- Applying Scripting and Physics</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Implementing Animations and UI</a:t>
              </a:r>
              <a:endParaRPr lang="en-US" sz="1200" b="0" strike="noStrike" spc="-1">
                <a:solidFill>
                  <a:srgbClr val="000000"/>
                </a:solidFill>
                <a:latin typeface="Arial"/>
              </a:endParaRPr>
            </a:p>
            <a:p>
              <a:pPr>
                <a:lnSpc>
                  <a:spcPct val="120000"/>
                </a:lnSpc>
              </a:pPr>
              <a:r>
                <a:rPr lang="en-US" sz="1200" b="0" strike="noStrike" spc="-1">
                  <a:solidFill>
                    <a:srgbClr val="A6A6A6"/>
                  </a:solidFill>
                  <a:latin typeface="Arial"/>
                  <a:ea typeface="Arial"/>
                </a:rPr>
                <a:t>- Debugging and Troubleshooting</a:t>
              </a:r>
              <a:endParaRPr lang="en-US" sz="1200" b="0" strike="noStrike" spc="-1">
                <a:solidFill>
                  <a:srgbClr val="000000"/>
                </a:solidFill>
                <a:latin typeface="Arial"/>
              </a:endParaRPr>
            </a:p>
          </p:txBody>
        </p:sp>
        <p:sp>
          <p:nvSpPr>
            <p:cNvPr id="163" name="Rectangle 2"/>
            <p:cNvSpPr/>
            <p:nvPr/>
          </p:nvSpPr>
          <p:spPr>
            <a:xfrm>
              <a:off x="9226080" y="1553400"/>
              <a:ext cx="206136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600" b="0" strike="noStrike" spc="-1">
                  <a:solidFill>
                    <a:srgbClr val="595959"/>
                  </a:solidFill>
                  <a:latin typeface="Arial"/>
                  <a:ea typeface="Arial"/>
                </a:rPr>
                <a:t>Implement</a:t>
              </a:r>
              <a:endParaRPr lang="en-US" sz="1600" b="0" strike="noStrike" spc="-1">
                <a:solidFill>
                  <a:srgbClr val="000000"/>
                </a:solidFill>
                <a:latin typeface="Arial"/>
              </a:endParaRPr>
            </a:p>
          </p:txBody>
        </p:sp>
        <p:grpSp>
          <p:nvGrpSpPr>
            <p:cNvPr id="164" name="Group 9"/>
            <p:cNvGrpSpPr/>
            <p:nvPr/>
          </p:nvGrpSpPr>
          <p:grpSpPr>
            <a:xfrm>
              <a:off x="8600760" y="1616040"/>
              <a:ext cx="470520" cy="211320"/>
              <a:chOff x="8600760" y="1616040"/>
              <a:chExt cx="470520" cy="211320"/>
            </a:xfrm>
          </p:grpSpPr>
          <p:sp>
            <p:nvSpPr>
              <p:cNvPr id="165" name="AutoShape 7"/>
              <p:cNvSpPr/>
              <p:nvPr/>
            </p:nvSpPr>
            <p:spPr>
              <a:xfrm>
                <a:off x="8600760" y="1616040"/>
                <a:ext cx="470520" cy="211320"/>
              </a:xfrm>
              <a:custGeom>
                <a:avLst/>
                <a:gdLst>
                  <a:gd name="textAreaLeft" fmla="*/ 0 w 470520"/>
                  <a:gd name="textAreaRight" fmla="*/ 479880 w 470520"/>
                  <a:gd name="textAreaTop" fmla="*/ 0 h 211320"/>
                  <a:gd name="textAreaBottom" fmla="*/ 217800 h 211320"/>
                </a:gdLst>
                <a:ahLst/>
                <a:cxnLst/>
                <a:rect l="textAreaLeft" t="textAreaTop" r="textAreaRight" b="textAreaBottom"/>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sp>
            <p:nvSpPr>
              <p:cNvPr id="166" name="AutoShape 8"/>
              <p:cNvSpPr/>
              <p:nvPr/>
            </p:nvSpPr>
            <p:spPr>
              <a:xfrm>
                <a:off x="8900640" y="1697400"/>
                <a:ext cx="80640" cy="48240"/>
              </a:xfrm>
              <a:custGeom>
                <a:avLst/>
                <a:gdLst>
                  <a:gd name="textAreaLeft" fmla="*/ 0 w 80640"/>
                  <a:gd name="textAreaRight" fmla="*/ 90000 w 80640"/>
                  <a:gd name="textAreaTop" fmla="*/ 0 h 48240"/>
                  <a:gd name="textAreaBottom" fmla="*/ 54720 h 48240"/>
                </a:gdLst>
                <a:ahLst/>
                <a:cxnLst/>
                <a:rect l="textAreaLeft" t="textAreaTop" r="textAreaRight" b="textAreaBottom"/>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tx1">
                  <a:lumMod val="75000"/>
                  <a:lumOff val="25000"/>
                </a:schemeClr>
              </a:solidFill>
              <a:ln w="0">
                <a:noFill/>
              </a:ln>
            </p:spPr>
            <p:style>
              <a:lnRef idx="0">
                <a:scrgbClr r="0" g="0" b="0"/>
              </a:lnRef>
              <a:fillRef idx="0">
                <a:scrgbClr r="0" g="0" b="0"/>
              </a:fillRef>
              <a:effectRef idx="0">
                <a:scrgbClr r="0" g="0" b="0"/>
              </a:effectRef>
              <a:fontRef idx="minor"/>
            </p:style>
            <p:txBody>
              <a:bodyPr lIns="11880" tIns="11880" rIns="11880" bIns="11880" anchor="ctr">
                <a:noAutofit/>
              </a:bodyPr>
              <a:lstStyle/>
              <a:p>
                <a:pPr>
                  <a:lnSpc>
                    <a:spcPct val="100000"/>
                  </a:lnSpc>
                </a:pPr>
                <a:endParaRPr lang="en-US" sz="939" b="0" strike="noStrike" spc="-1">
                  <a:solidFill>
                    <a:srgbClr val="FFFFFF"/>
                  </a:solidFill>
                  <a:latin typeface="Arial"/>
                  <a:ea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3"/>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dirty="0">
                <a:solidFill>
                  <a:srgbClr val="000000"/>
                </a:solidFill>
                <a:latin typeface="+mj-lt"/>
                <a:ea typeface="DejaVu Sans"/>
              </a:rPr>
              <a:t>Game View</a:t>
            </a:r>
            <a:endParaRPr lang="en-US" sz="3600" b="0" strike="noStrike" spc="-1" dirty="0">
              <a:solidFill>
                <a:srgbClr val="000000"/>
              </a:solidFill>
              <a:latin typeface="+mj-lt"/>
            </a:endParaRPr>
          </a:p>
        </p:txBody>
      </p:sp>
      <p:pic>
        <p:nvPicPr>
          <p:cNvPr id="208" name="Picture 207"/>
          <p:cNvPicPr/>
          <p:nvPr/>
        </p:nvPicPr>
        <p:blipFill>
          <a:blip r:embed="rId2"/>
          <a:stretch/>
        </p:blipFill>
        <p:spPr>
          <a:xfrm>
            <a:off x="1600200" y="1323720"/>
            <a:ext cx="8456040" cy="1113480"/>
          </a:xfrm>
          <a:prstGeom prst="rect">
            <a:avLst/>
          </a:prstGeom>
          <a:ln w="0">
            <a:noFill/>
          </a:ln>
        </p:spPr>
      </p:pic>
      <p:pic>
        <p:nvPicPr>
          <p:cNvPr id="209" name="Picture 208"/>
          <p:cNvPicPr/>
          <p:nvPr/>
        </p:nvPicPr>
        <p:blipFill>
          <a:blip r:embed="rId3"/>
          <a:stretch/>
        </p:blipFill>
        <p:spPr>
          <a:xfrm>
            <a:off x="1410120" y="2495520"/>
            <a:ext cx="9370440" cy="3923640"/>
          </a:xfrm>
          <a:prstGeom prst="rect">
            <a:avLst/>
          </a:prstGeom>
          <a:ln w="0">
            <a:noFill/>
          </a:ln>
        </p:spPr>
      </p:pic>
      <p:sp>
        <p:nvSpPr>
          <p:cNvPr id="210" name="Rectangle 209"/>
          <p:cNvSpPr/>
          <p:nvPr/>
        </p:nvSpPr>
        <p:spPr>
          <a:xfrm>
            <a:off x="8900280" y="6602760"/>
            <a:ext cx="286848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B506823A-333A-4C40-B12D-91A28546B357}" type="slidenum">
              <a:t>20</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Picture 210"/>
          <p:cNvPicPr/>
          <p:nvPr/>
        </p:nvPicPr>
        <p:blipFill>
          <a:blip r:embed="rId2"/>
          <a:stretch/>
        </p:blipFill>
        <p:spPr>
          <a:xfrm>
            <a:off x="1915560" y="1371600"/>
            <a:ext cx="8359560" cy="5005440"/>
          </a:xfrm>
          <a:prstGeom prst="rect">
            <a:avLst/>
          </a:prstGeom>
          <a:ln w="0">
            <a:noFill/>
          </a:ln>
        </p:spPr>
      </p:pic>
      <p:sp>
        <p:nvSpPr>
          <p:cNvPr id="212" name="Title 14"/>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dirty="0">
                <a:solidFill>
                  <a:srgbClr val="000000"/>
                </a:solidFill>
                <a:latin typeface="+mj-lt"/>
                <a:ea typeface="DejaVu Sans"/>
              </a:rPr>
              <a:t>Game View</a:t>
            </a:r>
            <a:endParaRPr lang="en-US" sz="3600" b="0" strike="noStrike" spc="-1" dirty="0">
              <a:solidFill>
                <a:srgbClr val="000000"/>
              </a:solidFill>
              <a:latin typeface="+mj-lt"/>
            </a:endParaRPr>
          </a:p>
        </p:txBody>
      </p:sp>
      <p:sp>
        <p:nvSpPr>
          <p:cNvPr id="213" name="Rectangle 212"/>
          <p:cNvSpPr/>
          <p:nvPr/>
        </p:nvSpPr>
        <p:spPr>
          <a:xfrm>
            <a:off x="8900280" y="6593400"/>
            <a:ext cx="286848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54A4FA1B-DC54-44BB-8E36-6295BCD86D0F}" type="slidenum">
              <a:t>21</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600" b="1" spc="-1" dirty="0">
                <a:solidFill>
                  <a:srgbClr val="000000"/>
                </a:solidFill>
                <a:ea typeface="DejaVu Sans"/>
              </a:rPr>
              <a:t>Hierarchy Window</a:t>
            </a:r>
            <a:endParaRPr lang="en-US" sz="3600" spc="-1" dirty="0">
              <a:solidFill>
                <a:srgbClr val="000000"/>
              </a:solidFill>
            </a:endParaRPr>
          </a:p>
        </p:txBody>
      </p:sp>
      <p:sp>
        <p:nvSpPr>
          <p:cNvPr id="195" name="Content Placeholder 1"/>
          <p:cNvSpPr/>
          <p:nvPr/>
        </p:nvSpPr>
        <p:spPr>
          <a:xfrm>
            <a:off x="659424" y="1680825"/>
            <a:ext cx="10418884"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Purpose: </a:t>
            </a:r>
            <a:r>
              <a:rPr lang="en-US" sz="2400" spc="-1" dirty="0">
                <a:solidFill>
                  <a:srgbClr val="000000"/>
                </a:solidFill>
                <a:ea typeface="DejaVu Sans"/>
              </a:rPr>
              <a:t>Shows all the game objects in the current scene, both active and inactive. It represents the parent-child relationship between objects, which is crucial for organizing complex scenes.</a:t>
            </a:r>
          </a:p>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Features: </a:t>
            </a:r>
            <a:r>
              <a:rPr lang="en-US" sz="2400" spc="-1" dirty="0">
                <a:solidFill>
                  <a:srgbClr val="000000"/>
                </a:solidFill>
                <a:ea typeface="DejaVu Sans"/>
              </a:rPr>
              <a:t>Easy reordering, searching, and nesting of objects. You can also right-click to create new objects or make them children of others.</a:t>
            </a:r>
            <a:endParaRPr lang="en-US" sz="240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22</a:t>
            </a:fld>
            <a:endParaRPr/>
          </a:p>
        </p:txBody>
      </p:sp>
    </p:spTree>
    <p:extLst>
      <p:ext uri="{BB962C8B-B14F-4D97-AF65-F5344CB8AC3E}">
        <p14:creationId xmlns:p14="http://schemas.microsoft.com/office/powerpoint/2010/main" val="65864782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15"/>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dirty="0" smtClean="0">
                <a:solidFill>
                  <a:srgbClr val="000000"/>
                </a:solidFill>
                <a:latin typeface="+mj-lt"/>
                <a:ea typeface="DejaVu Sans"/>
              </a:rPr>
              <a:t>Hierarchy </a:t>
            </a:r>
            <a:r>
              <a:rPr lang="en-US" sz="3600" b="1" spc="-1" dirty="0" smtClean="0">
                <a:solidFill>
                  <a:srgbClr val="000000"/>
                </a:solidFill>
                <a:latin typeface="+mj-lt"/>
                <a:ea typeface="DejaVu Sans"/>
              </a:rPr>
              <a:t>Window</a:t>
            </a:r>
            <a:endParaRPr lang="en-US" sz="3600" b="0" strike="noStrike" spc="-1" dirty="0">
              <a:solidFill>
                <a:srgbClr val="000000"/>
              </a:solidFill>
              <a:latin typeface="+mj-lt"/>
            </a:endParaRPr>
          </a:p>
        </p:txBody>
      </p:sp>
      <p:sp>
        <p:nvSpPr>
          <p:cNvPr id="215" name="Rectangle 214"/>
          <p:cNvSpPr/>
          <p:nvPr/>
        </p:nvSpPr>
        <p:spPr>
          <a:xfrm>
            <a:off x="228600" y="1628639"/>
            <a:ext cx="8381880" cy="60470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1" strike="noStrike" spc="-1" dirty="0">
                <a:solidFill>
                  <a:srgbClr val="000000"/>
                </a:solidFill>
                <a:latin typeface="Arial"/>
                <a:ea typeface="DejaVu Sans"/>
              </a:rPr>
              <a:t>Hierarchy</a:t>
            </a:r>
            <a:r>
              <a:rPr lang="en-US" sz="2200" b="0" strike="noStrike" spc="-1" dirty="0">
                <a:solidFill>
                  <a:srgbClr val="000000"/>
                </a:solidFill>
                <a:latin typeface="Arial"/>
                <a:ea typeface="DejaVu Sans"/>
              </a:rPr>
              <a:t> lists the name of every object in the scene and nests the names together according to their hierarchy linkages in the scene. </a:t>
            </a:r>
            <a:endParaRPr lang="en-US" sz="2200" b="0" strike="noStrike" spc="-1" dirty="0" smtClean="0">
              <a:solidFill>
                <a:srgbClr val="000000"/>
              </a:solidFill>
              <a:latin typeface="Arial"/>
              <a:ea typeface="DejaVu Sans"/>
            </a:endParaRPr>
          </a:p>
          <a:p>
            <a:pPr>
              <a:lnSpc>
                <a:spcPct val="150000"/>
              </a:lnSpc>
            </a:pPr>
            <a:r>
              <a:rPr lang="en-US" sz="2200" spc="-1" dirty="0">
                <a:solidFill>
                  <a:srgbClr val="000000"/>
                </a:solidFill>
              </a:rPr>
              <a:t>Basically, it’s a way of selecting objects by name instead of hunting them down and clicking them within the Scene view. </a:t>
            </a:r>
          </a:p>
          <a:p>
            <a:pPr>
              <a:lnSpc>
                <a:spcPct val="150000"/>
              </a:lnSpc>
            </a:pPr>
            <a:r>
              <a:rPr lang="en-US" sz="2200" spc="-1" dirty="0">
                <a:solidFill>
                  <a:srgbClr val="000000"/>
                </a:solidFill>
              </a:rPr>
              <a:t>The Hierarchy linkages group objects together visually, like folders, allowing you to move the entire group as one</a:t>
            </a:r>
            <a:endParaRPr lang="en-US" sz="2200" b="0" strike="noStrike" spc="-1" dirty="0">
              <a:solidFill>
                <a:srgbClr val="000000"/>
              </a:solidFill>
              <a:latin typeface="Arial"/>
            </a:endParaRPr>
          </a:p>
        </p:txBody>
      </p:sp>
      <p:sp>
        <p:nvSpPr>
          <p:cNvPr id="217" name="Rectangle 216"/>
          <p:cNvSpPr/>
          <p:nvPr/>
        </p:nvSpPr>
        <p:spPr>
          <a:xfrm>
            <a:off x="8900280" y="6612120"/>
            <a:ext cx="286848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99F48D03-AF19-427E-AAD2-859DBAE043FC}" type="slidenum">
              <a:t>23</a:t>
            </a:fld>
            <a:endParaRPr/>
          </a:p>
        </p:txBody>
      </p:sp>
      <p:pic>
        <p:nvPicPr>
          <p:cNvPr id="3" name="Picture 2"/>
          <p:cNvPicPr>
            <a:picLocks noChangeAspect="1"/>
          </p:cNvPicPr>
          <p:nvPr/>
        </p:nvPicPr>
        <p:blipFill>
          <a:blip r:embed="rId2"/>
          <a:stretch>
            <a:fillRect/>
          </a:stretch>
        </p:blipFill>
        <p:spPr>
          <a:xfrm>
            <a:off x="8900280" y="1221135"/>
            <a:ext cx="2219325" cy="5153025"/>
          </a:xfrm>
          <a:prstGeom prst="rect">
            <a:avLst/>
          </a:prstGeom>
        </p:spPr>
      </p:pic>
    </p:spTree>
    <p:extLst>
      <p:ext uri="{BB962C8B-B14F-4D97-AF65-F5344CB8AC3E}">
        <p14:creationId xmlns:p14="http://schemas.microsoft.com/office/powerpoint/2010/main" val="133949712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600" b="1" spc="-1" dirty="0">
                <a:solidFill>
                  <a:srgbClr val="000000"/>
                </a:solidFill>
                <a:ea typeface="DejaVu Sans"/>
              </a:rPr>
              <a:t>Inspector</a:t>
            </a:r>
            <a:r>
              <a:rPr lang="en-US" sz="3600" b="1" spc="-1" dirty="0" smtClean="0">
                <a:solidFill>
                  <a:srgbClr val="000000"/>
                </a:solidFill>
                <a:ea typeface="DejaVu Sans"/>
              </a:rPr>
              <a:t> </a:t>
            </a:r>
            <a:r>
              <a:rPr lang="en-US" sz="3600" b="1" spc="-1" dirty="0">
                <a:solidFill>
                  <a:srgbClr val="000000"/>
                </a:solidFill>
                <a:ea typeface="DejaVu Sans"/>
              </a:rPr>
              <a:t>Window</a:t>
            </a:r>
            <a:endParaRPr lang="en-US" sz="3600" spc="-1" dirty="0">
              <a:solidFill>
                <a:srgbClr val="000000"/>
              </a:solidFill>
            </a:endParaRPr>
          </a:p>
        </p:txBody>
      </p:sp>
      <p:sp>
        <p:nvSpPr>
          <p:cNvPr id="195" name="Content Placeholder 1"/>
          <p:cNvSpPr/>
          <p:nvPr/>
        </p:nvSpPr>
        <p:spPr>
          <a:xfrm>
            <a:off x="659424" y="1680825"/>
            <a:ext cx="10418884"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Purpose: </a:t>
            </a:r>
            <a:r>
              <a:rPr lang="en-US" sz="2400" spc="-1" dirty="0">
                <a:solidFill>
                  <a:srgbClr val="000000"/>
                </a:solidFill>
                <a:ea typeface="DejaVu Sans"/>
              </a:rPr>
              <a:t>Displays detailed information about the currently selected object. You can view and edit all properties of a game object here, including components, materials, scripts, and physics properties.</a:t>
            </a:r>
          </a:p>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Features: </a:t>
            </a:r>
            <a:r>
              <a:rPr lang="en-US" sz="2400" spc="-1" dirty="0">
                <a:solidFill>
                  <a:srgbClr val="000000"/>
                </a:solidFill>
                <a:ea typeface="DejaVu Sans"/>
              </a:rPr>
              <a:t>Add new components or scripts; edit properties like color, size, and physical behaviors; apply changes to prefab instances.</a:t>
            </a:r>
            <a:endParaRPr lang="en-US" sz="240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24</a:t>
            </a:fld>
            <a:endParaRPr/>
          </a:p>
        </p:txBody>
      </p:sp>
    </p:spTree>
    <p:extLst>
      <p:ext uri="{BB962C8B-B14F-4D97-AF65-F5344CB8AC3E}">
        <p14:creationId xmlns:p14="http://schemas.microsoft.com/office/powerpoint/2010/main" val="51332113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16"/>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dirty="0" smtClean="0">
                <a:solidFill>
                  <a:srgbClr val="000000"/>
                </a:solidFill>
                <a:latin typeface="+mj-lt"/>
                <a:ea typeface="DejaVu Sans"/>
              </a:rPr>
              <a:t>Inspector Window</a:t>
            </a:r>
            <a:endParaRPr lang="en-US" sz="3600" b="0" strike="noStrike" spc="-1" dirty="0">
              <a:solidFill>
                <a:srgbClr val="000000"/>
              </a:solidFill>
              <a:latin typeface="+mj-lt"/>
            </a:endParaRPr>
          </a:p>
        </p:txBody>
      </p:sp>
      <p:sp>
        <p:nvSpPr>
          <p:cNvPr id="220" name="Rectangle 219"/>
          <p:cNvSpPr/>
          <p:nvPr/>
        </p:nvSpPr>
        <p:spPr>
          <a:xfrm>
            <a:off x="152086" y="1450439"/>
            <a:ext cx="7145529" cy="482520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dirty="0" smtClean="0">
                <a:solidFill>
                  <a:srgbClr val="000000"/>
                </a:solidFill>
                <a:latin typeface="Arial"/>
                <a:ea typeface="DejaVu Sans"/>
              </a:rPr>
              <a:t>The </a:t>
            </a:r>
            <a:r>
              <a:rPr lang="en-US" sz="2200" b="0" strike="noStrike" spc="-1" dirty="0">
                <a:solidFill>
                  <a:srgbClr val="000000"/>
                </a:solidFill>
                <a:latin typeface="Arial"/>
                <a:ea typeface="DejaVu Sans"/>
              </a:rPr>
              <a:t>Inspector shows you information about the currently selected object. Select an object, and the Inspector is then filled with information about that object. The </a:t>
            </a:r>
            <a:r>
              <a:rPr lang="en-US" sz="2200" b="0" strike="noStrike" spc="-1" dirty="0" err="1">
                <a:solidFill>
                  <a:srgbClr val="000000"/>
                </a:solidFill>
                <a:latin typeface="Arial"/>
                <a:ea typeface="DejaVu Sans"/>
              </a:rPr>
              <a:t>infor</a:t>
            </a:r>
            <a:r>
              <a:rPr lang="en-US" sz="2200" b="0" strike="noStrike" spc="-1" dirty="0">
                <a:solidFill>
                  <a:srgbClr val="000000"/>
                </a:solidFill>
                <a:latin typeface="Arial"/>
                <a:ea typeface="DejaVu Sans"/>
              </a:rPr>
              <a:t>- </a:t>
            </a:r>
            <a:r>
              <a:rPr lang="en-US" sz="2200" b="0" strike="noStrike" spc="-1" dirty="0" err="1">
                <a:solidFill>
                  <a:srgbClr val="000000"/>
                </a:solidFill>
                <a:latin typeface="Arial"/>
                <a:ea typeface="DejaVu Sans"/>
              </a:rPr>
              <a:t>mation</a:t>
            </a:r>
            <a:r>
              <a:rPr lang="en-US" sz="2200" b="0" strike="noStrike" spc="-1" dirty="0">
                <a:solidFill>
                  <a:srgbClr val="000000"/>
                </a:solidFill>
                <a:latin typeface="Arial"/>
                <a:ea typeface="DejaVu Sans"/>
              </a:rPr>
              <a:t> shown is pretty much a list of components, and you can even attach or remove components from objects.</a:t>
            </a:r>
            <a:endParaRPr lang="en-US" sz="2200" b="0" strike="noStrike" spc="-1" dirty="0">
              <a:solidFill>
                <a:srgbClr val="000000"/>
              </a:solidFill>
              <a:latin typeface="Arial"/>
            </a:endParaRPr>
          </a:p>
        </p:txBody>
      </p:sp>
      <p:sp>
        <p:nvSpPr>
          <p:cNvPr id="221" name="Rectangle 220"/>
          <p:cNvSpPr/>
          <p:nvPr/>
        </p:nvSpPr>
        <p:spPr>
          <a:xfrm>
            <a:off x="8900280" y="6612120"/>
            <a:ext cx="286848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EF4BF4C2-6DA1-46DE-8170-B9ED31C521A0}" type="slidenum">
              <a:t>25</a:t>
            </a:fld>
            <a:endParaRPr/>
          </a:p>
        </p:txBody>
      </p:sp>
      <p:pic>
        <p:nvPicPr>
          <p:cNvPr id="3" name="Picture 2"/>
          <p:cNvPicPr>
            <a:picLocks noChangeAspect="1"/>
          </p:cNvPicPr>
          <p:nvPr/>
        </p:nvPicPr>
        <p:blipFill>
          <a:blip r:embed="rId2"/>
          <a:stretch>
            <a:fillRect/>
          </a:stretch>
        </p:blipFill>
        <p:spPr>
          <a:xfrm>
            <a:off x="8382765" y="1065471"/>
            <a:ext cx="2962275" cy="5210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600" b="1" spc="-1" dirty="0" smtClean="0">
                <a:solidFill>
                  <a:srgbClr val="000000"/>
                </a:solidFill>
                <a:ea typeface="DejaVu Sans"/>
              </a:rPr>
              <a:t>Toolbar</a:t>
            </a:r>
            <a:endParaRPr lang="en-US" sz="3600" spc="-1" dirty="0">
              <a:solidFill>
                <a:srgbClr val="000000"/>
              </a:solidFill>
            </a:endParaRPr>
          </a:p>
        </p:txBody>
      </p:sp>
      <p:sp>
        <p:nvSpPr>
          <p:cNvPr id="195" name="Content Placeholder 1"/>
          <p:cNvSpPr/>
          <p:nvPr/>
        </p:nvSpPr>
        <p:spPr>
          <a:xfrm>
            <a:off x="659424" y="1680825"/>
            <a:ext cx="10418884"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Purpose: </a:t>
            </a:r>
            <a:r>
              <a:rPr lang="en-US" sz="2400" spc="-1" dirty="0">
                <a:solidFill>
                  <a:srgbClr val="000000"/>
                </a:solidFill>
                <a:ea typeface="DejaVu Sans"/>
              </a:rPr>
              <a:t>Provides quick access to tools for manipulating the scene and game objects, and controls for playing, pausing, and stepping through the game.</a:t>
            </a:r>
          </a:p>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Features: </a:t>
            </a:r>
            <a:r>
              <a:rPr lang="en-US" sz="2400" spc="-1" dirty="0">
                <a:solidFill>
                  <a:srgbClr val="000000"/>
                </a:solidFill>
                <a:ea typeface="DejaVu Sans"/>
              </a:rPr>
              <a:t>Transform tools (move, rotate, scale); play controls; layout selector to switch between custom and pre-set window layouts.</a:t>
            </a:r>
            <a:endParaRPr lang="en-US" sz="240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26</a:t>
            </a:fld>
            <a:endParaRPr/>
          </a:p>
        </p:txBody>
      </p:sp>
    </p:spTree>
    <p:extLst>
      <p:ext uri="{BB962C8B-B14F-4D97-AF65-F5344CB8AC3E}">
        <p14:creationId xmlns:p14="http://schemas.microsoft.com/office/powerpoint/2010/main" val="378474833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9"/>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dirty="0" smtClean="0">
                <a:solidFill>
                  <a:srgbClr val="000000"/>
                </a:solidFill>
                <a:latin typeface="+mj-lt"/>
                <a:ea typeface="DejaVu Sans"/>
              </a:rPr>
              <a:t>Toolbar</a:t>
            </a:r>
            <a:endParaRPr lang="en-US" sz="3600" b="0" strike="noStrike" spc="-1" dirty="0">
              <a:solidFill>
                <a:srgbClr val="000000"/>
              </a:solidFill>
              <a:latin typeface="+mj-lt"/>
            </a:endParaRPr>
          </a:p>
        </p:txBody>
      </p:sp>
      <p:pic>
        <p:nvPicPr>
          <p:cNvPr id="223" name="Picture 222"/>
          <p:cNvPicPr/>
          <p:nvPr/>
        </p:nvPicPr>
        <p:blipFill>
          <a:blip r:embed="rId2"/>
          <a:stretch/>
        </p:blipFill>
        <p:spPr>
          <a:xfrm>
            <a:off x="72000" y="1407600"/>
            <a:ext cx="7616520" cy="1762200"/>
          </a:xfrm>
          <a:prstGeom prst="rect">
            <a:avLst/>
          </a:prstGeom>
          <a:ln w="0">
            <a:noFill/>
          </a:ln>
        </p:spPr>
      </p:pic>
      <p:sp>
        <p:nvSpPr>
          <p:cNvPr id="224" name="Rectangle 223"/>
          <p:cNvSpPr/>
          <p:nvPr/>
        </p:nvSpPr>
        <p:spPr>
          <a:xfrm>
            <a:off x="7772400" y="1454760"/>
            <a:ext cx="3956040" cy="1623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You can find the Toolbar at the top of the Unity Editor. It is not a window, and is the only part of the Unity interface that you can’t rearrange.</a:t>
            </a:r>
            <a:endParaRPr lang="en-US" sz="1800" b="0" strike="noStrike" spc="-1">
              <a:solidFill>
                <a:srgbClr val="000000"/>
              </a:solidFill>
              <a:latin typeface="Arial"/>
            </a:endParaRPr>
          </a:p>
        </p:txBody>
      </p:sp>
      <p:pic>
        <p:nvPicPr>
          <p:cNvPr id="225" name="Picture 224"/>
          <p:cNvPicPr/>
          <p:nvPr/>
        </p:nvPicPr>
        <p:blipFill>
          <a:blip r:embed="rId3"/>
          <a:stretch/>
        </p:blipFill>
        <p:spPr>
          <a:xfrm>
            <a:off x="1646280" y="3198960"/>
            <a:ext cx="8898120" cy="3292920"/>
          </a:xfrm>
          <a:prstGeom prst="rect">
            <a:avLst/>
          </a:prstGeom>
          <a:ln w="0">
            <a:noFill/>
          </a:ln>
        </p:spPr>
      </p:pic>
      <p:sp>
        <p:nvSpPr>
          <p:cNvPr id="2" name="PlaceHolder 1"/>
          <p:cNvSpPr>
            <a:spLocks noGrp="1"/>
          </p:cNvSpPr>
          <p:nvPr>
            <p:ph type="sldNum" idx="1"/>
          </p:nvPr>
        </p:nvSpPr>
        <p:spPr/>
        <p:txBody>
          <a:bodyPr/>
          <a:lstStyle/>
          <a:p>
            <a:fld id="{686153EA-79A6-4B9B-AB6B-C8729BEEF098}" type="slidenum">
              <a:t>27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600" b="1" spc="-1" dirty="0" smtClean="0">
                <a:solidFill>
                  <a:srgbClr val="000000"/>
                </a:solidFill>
                <a:ea typeface="DejaVu Sans"/>
              </a:rPr>
              <a:t>Project </a:t>
            </a:r>
            <a:r>
              <a:rPr lang="en-US" sz="3600" b="1" spc="-1" dirty="0">
                <a:solidFill>
                  <a:srgbClr val="000000"/>
                </a:solidFill>
                <a:ea typeface="DejaVu Sans"/>
              </a:rPr>
              <a:t>Window</a:t>
            </a:r>
            <a:endParaRPr lang="en-US" sz="3600" spc="-1" dirty="0">
              <a:solidFill>
                <a:srgbClr val="000000"/>
              </a:solidFill>
            </a:endParaRPr>
          </a:p>
        </p:txBody>
      </p:sp>
      <p:sp>
        <p:nvSpPr>
          <p:cNvPr id="195" name="Content Placeholder 1"/>
          <p:cNvSpPr/>
          <p:nvPr/>
        </p:nvSpPr>
        <p:spPr>
          <a:xfrm>
            <a:off x="659424" y="1680825"/>
            <a:ext cx="10418884"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Purpose: </a:t>
            </a:r>
            <a:r>
              <a:rPr lang="en-US" sz="2400" spc="-1" dirty="0">
                <a:solidFill>
                  <a:srgbClr val="000000"/>
                </a:solidFill>
                <a:ea typeface="DejaVu Sans"/>
              </a:rPr>
              <a:t>This is essentially your file browser within Unity where you manage all assets associated with your project, such as scenes, scripts, materials, and textures.</a:t>
            </a:r>
          </a:p>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Features: </a:t>
            </a:r>
            <a:r>
              <a:rPr lang="en-US" sz="2400" spc="-1" dirty="0">
                <a:solidFill>
                  <a:srgbClr val="000000"/>
                </a:solidFill>
                <a:ea typeface="DejaVu Sans"/>
              </a:rPr>
              <a:t>Organize assets in folders; import new assets; view and edit asset properties; drag and drop assets into the scene.</a:t>
            </a:r>
            <a:endParaRPr lang="en-US" sz="240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28</a:t>
            </a:fld>
            <a:endParaRPr/>
          </a:p>
        </p:txBody>
      </p:sp>
    </p:spTree>
    <p:extLst>
      <p:ext uri="{BB962C8B-B14F-4D97-AF65-F5344CB8AC3E}">
        <p14:creationId xmlns:p14="http://schemas.microsoft.com/office/powerpoint/2010/main" val="90537196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7"/>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dirty="0" smtClean="0">
                <a:solidFill>
                  <a:srgbClr val="000000"/>
                </a:solidFill>
                <a:latin typeface="+mj-lt"/>
                <a:ea typeface="DejaVu Sans"/>
              </a:rPr>
              <a:t>Project window</a:t>
            </a:r>
            <a:endParaRPr lang="en-US" sz="3600" b="0" strike="noStrike" spc="-1" dirty="0">
              <a:solidFill>
                <a:srgbClr val="000000"/>
              </a:solidFill>
              <a:latin typeface="+mj-lt"/>
            </a:endParaRPr>
          </a:p>
        </p:txBody>
      </p:sp>
      <p:sp>
        <p:nvSpPr>
          <p:cNvPr id="227" name="Rectangle 226"/>
          <p:cNvSpPr/>
          <p:nvPr/>
        </p:nvSpPr>
        <p:spPr>
          <a:xfrm>
            <a:off x="252000" y="1240200"/>
            <a:ext cx="10947240" cy="19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a:solidFill>
                  <a:srgbClr val="000000"/>
                </a:solidFill>
                <a:latin typeface="Arial"/>
                <a:ea typeface="DejaVu Sans"/>
              </a:rPr>
              <a:t>Project shows all the assets (art, code, and so on) in the project. Specifically, on the left side of the view is a listing of the project’s directories; when you select a directory, the right side of the view shows the individual files in that directory.</a:t>
            </a:r>
            <a:endParaRPr lang="en-US" sz="2200" b="0" strike="noStrike" spc="-1">
              <a:solidFill>
                <a:srgbClr val="000000"/>
              </a:solidFill>
              <a:latin typeface="Arial"/>
            </a:endParaRPr>
          </a:p>
          <a:p>
            <a:pPr>
              <a:lnSpc>
                <a:spcPct val="150000"/>
              </a:lnSpc>
            </a:pPr>
            <a:r>
              <a:rPr lang="en-US" sz="2200" b="0" strike="noStrike" spc="-1">
                <a:solidFill>
                  <a:srgbClr val="1C1C1C"/>
                </a:solidFill>
                <a:latin typeface="Arial"/>
                <a:ea typeface="Times New Roman"/>
              </a:rPr>
              <a:t>Project shows files that may not be contained within any specific scene</a:t>
            </a:r>
            <a:r>
              <a:rPr lang="en-US" sz="2200" b="0" strike="noStrike" spc="-1">
                <a:solidFill>
                  <a:srgbClr val="000000"/>
                </a:solidFill>
                <a:latin typeface="Arial"/>
                <a:ea typeface="Times New Roman"/>
              </a:rPr>
              <a:t>.</a:t>
            </a:r>
            <a:endParaRPr lang="en-US" sz="2200" b="0" strike="noStrike" spc="-1">
              <a:solidFill>
                <a:srgbClr val="000000"/>
              </a:solidFill>
              <a:latin typeface="Arial"/>
            </a:endParaRPr>
          </a:p>
        </p:txBody>
      </p:sp>
      <p:pic>
        <p:nvPicPr>
          <p:cNvPr id="228" name="Picture 227"/>
          <p:cNvPicPr/>
          <p:nvPr/>
        </p:nvPicPr>
        <p:blipFill>
          <a:blip r:embed="rId2"/>
          <a:stretch/>
        </p:blipFill>
        <p:spPr>
          <a:xfrm>
            <a:off x="1810440" y="3361680"/>
            <a:ext cx="8570160" cy="2880360"/>
          </a:xfrm>
          <a:prstGeom prst="rect">
            <a:avLst/>
          </a:prstGeom>
          <a:ln w="0">
            <a:noFill/>
          </a:ln>
        </p:spPr>
      </p:pic>
      <p:sp>
        <p:nvSpPr>
          <p:cNvPr id="229" name="Rectangle 228"/>
          <p:cNvSpPr/>
          <p:nvPr/>
        </p:nvSpPr>
        <p:spPr>
          <a:xfrm>
            <a:off x="8900280" y="6612120"/>
            <a:ext cx="286848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8: Unity Technologies, Unity Manual, 2023</a:t>
            </a:r>
            <a:endParaRPr lang="en-US" sz="900" b="0" strike="noStrike" spc="-1">
              <a:solidFill>
                <a:srgbClr val="000000"/>
              </a:solidFill>
              <a:latin typeface="Arial"/>
            </a:endParaRPr>
          </a:p>
        </p:txBody>
      </p:sp>
      <p:sp>
        <p:nvSpPr>
          <p:cNvPr id="2" name="PlaceHolder 1"/>
          <p:cNvSpPr>
            <a:spLocks noGrp="1"/>
          </p:cNvSpPr>
          <p:nvPr>
            <p:ph type="sldNum" idx="1"/>
          </p:nvPr>
        </p:nvSpPr>
        <p:spPr/>
        <p:txBody>
          <a:bodyPr/>
          <a:lstStyle/>
          <a:p>
            <a:fld id="{773EFD9C-C8AE-40CC-866F-0CA06185E1C5}" type="slidenum">
              <a:t>29</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5"/>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a:solidFill>
                  <a:srgbClr val="000000"/>
                </a:solidFill>
                <a:latin typeface="Calibri Light"/>
                <a:ea typeface="DejaVu Sans"/>
              </a:rPr>
              <a:t>Using of Unity</a:t>
            </a:r>
            <a:endParaRPr lang="en-US" sz="4400" b="0" strike="noStrike" spc="-1">
              <a:solidFill>
                <a:srgbClr val="000000"/>
              </a:solidFill>
              <a:latin typeface="Arial"/>
            </a:endParaRPr>
          </a:p>
        </p:txBody>
      </p:sp>
      <p:sp>
        <p:nvSpPr>
          <p:cNvPr id="168" name="Rectangle 167"/>
          <p:cNvSpPr/>
          <p:nvPr/>
        </p:nvSpPr>
        <p:spPr>
          <a:xfrm>
            <a:off x="1389960" y="1223376"/>
            <a:ext cx="8978760" cy="451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Game development</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Interactive Experiences</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Previsualization for Film</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Architectural Visualization</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Animation</a:t>
            </a:r>
            <a:endParaRPr lang="en-US" sz="2600" b="0" strike="noStrike" spc="-1" dirty="0">
              <a:solidFill>
                <a:srgbClr val="000000"/>
              </a:solidFill>
              <a:latin typeface="Arial"/>
            </a:endParaRPr>
          </a:p>
          <a:p>
            <a:pPr marL="216000" indent="-216000">
              <a:lnSpc>
                <a:spcPct val="200000"/>
              </a:lnSpc>
              <a:buClr>
                <a:srgbClr val="000000"/>
              </a:buClr>
              <a:buSzPct val="45000"/>
              <a:buFont typeface="Wingdings" charset="2"/>
              <a:buChar char=""/>
            </a:pPr>
            <a:r>
              <a:rPr lang="en-US" sz="2600" b="0" strike="noStrike" spc="-1" dirty="0">
                <a:solidFill>
                  <a:srgbClr val="000000"/>
                </a:solidFill>
                <a:latin typeface="Arial"/>
                <a:ea typeface="DejaVu Sans"/>
              </a:rPr>
              <a:t>Simulations</a:t>
            </a:r>
            <a:endParaRPr lang="en-US" sz="2600" b="0" strike="noStrike" spc="-1" dirty="0">
              <a:solidFill>
                <a:srgbClr val="000000"/>
              </a:solidFill>
              <a:latin typeface="Arial"/>
            </a:endParaRPr>
          </a:p>
        </p:txBody>
      </p:sp>
      <p:sp>
        <p:nvSpPr>
          <p:cNvPr id="2" name="PlaceHolder 1"/>
          <p:cNvSpPr>
            <a:spLocks noGrp="1"/>
          </p:cNvSpPr>
          <p:nvPr>
            <p:ph type="sldNum" idx="1"/>
          </p:nvPr>
        </p:nvSpPr>
        <p:spPr/>
        <p:txBody>
          <a:bodyPr/>
          <a:lstStyle/>
          <a:p>
            <a:fld id="{5CC0A197-559B-4765-B0B6-F84535C21D69}" type="slidenum">
              <a:t>3</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773722" y="681840"/>
            <a:ext cx="11271877"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600" b="1" spc="-1" dirty="0" smtClean="0">
                <a:solidFill>
                  <a:srgbClr val="000000"/>
                </a:solidFill>
                <a:ea typeface="DejaVu Sans"/>
              </a:rPr>
              <a:t>Console </a:t>
            </a:r>
            <a:r>
              <a:rPr lang="en-US" sz="3600" b="1" spc="-1" dirty="0">
                <a:solidFill>
                  <a:srgbClr val="000000"/>
                </a:solidFill>
                <a:ea typeface="DejaVu Sans"/>
              </a:rPr>
              <a:t>Window</a:t>
            </a:r>
            <a:endParaRPr lang="en-US" sz="3600" spc="-1" dirty="0">
              <a:solidFill>
                <a:srgbClr val="000000"/>
              </a:solidFill>
            </a:endParaRPr>
          </a:p>
        </p:txBody>
      </p:sp>
      <p:sp>
        <p:nvSpPr>
          <p:cNvPr id="195" name="Content Placeholder 1"/>
          <p:cNvSpPr/>
          <p:nvPr/>
        </p:nvSpPr>
        <p:spPr>
          <a:xfrm>
            <a:off x="659424" y="1680825"/>
            <a:ext cx="10418884"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Purpose: </a:t>
            </a:r>
            <a:r>
              <a:rPr lang="en-US" sz="2400" spc="-1" dirty="0">
                <a:solidFill>
                  <a:srgbClr val="000000"/>
                </a:solidFill>
                <a:ea typeface="DejaVu Sans"/>
              </a:rPr>
              <a:t>Displays errors, warnings, and other messages generated by Unity. It is essential for debugging.</a:t>
            </a:r>
          </a:p>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Features: </a:t>
            </a:r>
            <a:r>
              <a:rPr lang="en-US" sz="2400" spc="-1" dirty="0">
                <a:solidFill>
                  <a:srgbClr val="000000"/>
                </a:solidFill>
                <a:ea typeface="DejaVu Sans"/>
              </a:rPr>
              <a:t>Filter messages; clear output; double-click to locate the source of errors in scripts.</a:t>
            </a:r>
            <a:endParaRPr lang="en-US" sz="240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30</a:t>
            </a:fld>
            <a:endParaRPr/>
          </a:p>
        </p:txBody>
      </p:sp>
    </p:spTree>
    <p:extLst>
      <p:ext uri="{BB962C8B-B14F-4D97-AF65-F5344CB8AC3E}">
        <p14:creationId xmlns:p14="http://schemas.microsoft.com/office/powerpoint/2010/main" val="383026871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p:cNvSpPr/>
          <p:nvPr/>
        </p:nvSpPr>
        <p:spPr>
          <a:xfrm>
            <a:off x="268920" y="1454760"/>
            <a:ext cx="10930320" cy="149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200" b="0" strike="noStrike" spc="-1" dirty="0">
                <a:solidFill>
                  <a:srgbClr val="000000"/>
                </a:solidFill>
                <a:latin typeface="Arial"/>
                <a:ea typeface="DejaVu Sans"/>
              </a:rPr>
              <a:t>The Console </a:t>
            </a:r>
            <a:r>
              <a:rPr lang="en-US" sz="2200" spc="-1" dirty="0" smtClean="0">
                <a:solidFill>
                  <a:srgbClr val="000000"/>
                </a:solidFill>
                <a:latin typeface="Arial"/>
                <a:ea typeface="DejaVu Sans"/>
              </a:rPr>
              <a:t>window </a:t>
            </a:r>
            <a:r>
              <a:rPr lang="en-US" sz="2200" b="0" strike="noStrike" spc="-1" dirty="0" smtClean="0">
                <a:solidFill>
                  <a:srgbClr val="000000"/>
                </a:solidFill>
                <a:latin typeface="Arial"/>
                <a:ea typeface="DejaVu Sans"/>
              </a:rPr>
              <a:t>is </a:t>
            </a:r>
            <a:r>
              <a:rPr lang="en-US" sz="2200" b="0" strike="noStrike" spc="-1" dirty="0">
                <a:solidFill>
                  <a:srgbClr val="000000"/>
                </a:solidFill>
                <a:latin typeface="Arial"/>
                <a:ea typeface="DejaVu Sans"/>
              </a:rPr>
              <a:t>the place where messages from the code show up. Some of these messages will be debugging output that you placed deliberately, but Unity also emits error messages if it encounters problems in the script you wrote.</a:t>
            </a:r>
            <a:endParaRPr lang="en-US" sz="2200" b="0" strike="noStrike" spc="-1" dirty="0">
              <a:solidFill>
                <a:srgbClr val="000000"/>
              </a:solidFill>
              <a:latin typeface="Arial"/>
            </a:endParaRPr>
          </a:p>
        </p:txBody>
      </p:sp>
      <p:sp>
        <p:nvSpPr>
          <p:cNvPr id="231" name="Title 18"/>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600" b="1" strike="noStrike" spc="-1" dirty="0" smtClean="0">
                <a:solidFill>
                  <a:srgbClr val="000000"/>
                </a:solidFill>
                <a:latin typeface="+mj-lt"/>
                <a:ea typeface="DejaVu Sans"/>
              </a:rPr>
              <a:t>Console window</a:t>
            </a:r>
            <a:endParaRPr lang="en-US" sz="3600" b="0" strike="noStrike" spc="-1" dirty="0">
              <a:solidFill>
                <a:srgbClr val="000000"/>
              </a:solidFill>
              <a:latin typeface="+mj-lt"/>
            </a:endParaRPr>
          </a:p>
        </p:txBody>
      </p:sp>
      <p:pic>
        <p:nvPicPr>
          <p:cNvPr id="232" name="Picture 231"/>
          <p:cNvPicPr/>
          <p:nvPr/>
        </p:nvPicPr>
        <p:blipFill>
          <a:blip r:embed="rId2"/>
          <a:stretch/>
        </p:blipFill>
        <p:spPr>
          <a:xfrm>
            <a:off x="1981440" y="3059280"/>
            <a:ext cx="8227440" cy="3453840"/>
          </a:xfrm>
          <a:prstGeom prst="rect">
            <a:avLst/>
          </a:prstGeom>
          <a:ln w="0">
            <a:noFill/>
          </a:ln>
        </p:spPr>
      </p:pic>
      <p:sp>
        <p:nvSpPr>
          <p:cNvPr id="2" name="PlaceHolder 1"/>
          <p:cNvSpPr>
            <a:spLocks noGrp="1"/>
          </p:cNvSpPr>
          <p:nvPr>
            <p:ph type="sldNum" idx="1"/>
          </p:nvPr>
        </p:nvSpPr>
        <p:spPr/>
        <p:txBody>
          <a:bodyPr/>
          <a:lstStyle/>
          <a:p>
            <a:fld id="{547CAA90-1FF6-4479-80CB-C86B446F77F0}" type="slidenum">
              <a:t>31</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773722" y="681840"/>
            <a:ext cx="11271877"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600" b="1" spc="-1" dirty="0">
                <a:solidFill>
                  <a:srgbClr val="000000"/>
                </a:solidFill>
                <a:ea typeface="DejaVu Sans"/>
              </a:rPr>
              <a:t>Animation and Animator Windows</a:t>
            </a:r>
            <a:endParaRPr lang="en-US" sz="3600" spc="-1" dirty="0">
              <a:solidFill>
                <a:srgbClr val="000000"/>
              </a:solidFill>
            </a:endParaRPr>
          </a:p>
        </p:txBody>
      </p:sp>
      <p:sp>
        <p:nvSpPr>
          <p:cNvPr id="195" name="Content Placeholder 1"/>
          <p:cNvSpPr/>
          <p:nvPr/>
        </p:nvSpPr>
        <p:spPr>
          <a:xfrm>
            <a:off x="659424" y="1680825"/>
            <a:ext cx="10418884"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Purpose: </a:t>
            </a:r>
            <a:r>
              <a:rPr lang="en-US" sz="2400" spc="-1" dirty="0">
                <a:solidFill>
                  <a:srgbClr val="000000"/>
                </a:solidFill>
                <a:ea typeface="DejaVu Sans"/>
              </a:rPr>
              <a:t>These are used to create and manage animations for objects. Animation Window is for </a:t>
            </a:r>
            <a:r>
              <a:rPr lang="en-US" sz="2400" spc="-1" dirty="0" err="1">
                <a:solidFill>
                  <a:srgbClr val="000000"/>
                </a:solidFill>
                <a:ea typeface="DejaVu Sans"/>
              </a:rPr>
              <a:t>keyframe</a:t>
            </a:r>
            <a:r>
              <a:rPr lang="en-US" sz="2400" spc="-1" dirty="0">
                <a:solidFill>
                  <a:srgbClr val="000000"/>
                </a:solidFill>
                <a:ea typeface="DejaVu Sans"/>
              </a:rPr>
              <a:t>-based animation, while Animator Window manages states and transitions for animation flow.</a:t>
            </a:r>
          </a:p>
          <a:p>
            <a:pPr marL="228600" indent="-228600">
              <a:lnSpc>
                <a:spcPct val="115000"/>
              </a:lnSpc>
              <a:spcBef>
                <a:spcPts val="1001"/>
              </a:spcBef>
              <a:buClr>
                <a:srgbClr val="000000"/>
              </a:buClr>
              <a:buFont typeface="Arial"/>
              <a:buChar char="•"/>
            </a:pPr>
            <a:r>
              <a:rPr lang="en-US" sz="2400" b="1" spc="-1" dirty="0">
                <a:solidFill>
                  <a:srgbClr val="000000"/>
                </a:solidFill>
                <a:ea typeface="DejaVu Sans"/>
              </a:rPr>
              <a:t>Features: </a:t>
            </a:r>
            <a:r>
              <a:rPr lang="en-US" sz="2400" spc="-1" dirty="0">
                <a:solidFill>
                  <a:srgbClr val="000000"/>
                </a:solidFill>
                <a:ea typeface="DejaVu Sans"/>
              </a:rPr>
              <a:t>Timeline for </a:t>
            </a:r>
            <a:r>
              <a:rPr lang="en-US" sz="2400" spc="-1" dirty="0" err="1">
                <a:solidFill>
                  <a:srgbClr val="000000"/>
                </a:solidFill>
                <a:ea typeface="DejaVu Sans"/>
              </a:rPr>
              <a:t>keyframes</a:t>
            </a:r>
            <a:r>
              <a:rPr lang="en-US" sz="2400" spc="-1" dirty="0">
                <a:solidFill>
                  <a:srgbClr val="000000"/>
                </a:solidFill>
                <a:ea typeface="DejaVu Sans"/>
              </a:rPr>
              <a:t>; curve editor for smooth transitions; state machine setup for complex animations.</a:t>
            </a:r>
            <a:endParaRPr lang="en-US" sz="240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32</a:t>
            </a:fld>
            <a:endParaRPr/>
          </a:p>
        </p:txBody>
      </p:sp>
    </p:spTree>
    <p:extLst>
      <p:ext uri="{BB962C8B-B14F-4D97-AF65-F5344CB8AC3E}">
        <p14:creationId xmlns:p14="http://schemas.microsoft.com/office/powerpoint/2010/main" val="201346914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773722" y="681840"/>
            <a:ext cx="11271877"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600" b="1" spc="-1" dirty="0">
                <a:solidFill>
                  <a:srgbClr val="000000"/>
                </a:solidFill>
                <a:ea typeface="DejaVu Sans"/>
              </a:rPr>
              <a:t>Animation and Animator Windows</a:t>
            </a:r>
            <a:endParaRPr lang="en-US" sz="3600" spc="-1" dirty="0">
              <a:solidFill>
                <a:srgbClr val="000000"/>
              </a:solidFill>
            </a:endParaRPr>
          </a:p>
        </p:txBody>
      </p:sp>
      <p:sp>
        <p:nvSpPr>
          <p:cNvPr id="195" name="Content Placeholder 1"/>
          <p:cNvSpPr/>
          <p:nvPr/>
        </p:nvSpPr>
        <p:spPr>
          <a:xfrm>
            <a:off x="659424" y="1584110"/>
            <a:ext cx="11007968"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spc="-1" dirty="0">
                <a:solidFill>
                  <a:srgbClr val="000000"/>
                </a:solidFill>
                <a:ea typeface="DejaVu Sans"/>
              </a:rPr>
              <a:t>The </a:t>
            </a:r>
            <a:r>
              <a:rPr lang="en-US" sz="2400" b="1" spc="-1" dirty="0">
                <a:solidFill>
                  <a:srgbClr val="000000"/>
                </a:solidFill>
                <a:ea typeface="DejaVu Sans"/>
              </a:rPr>
              <a:t>Animation</a:t>
            </a:r>
            <a:r>
              <a:rPr lang="en-US" sz="2400" spc="-1" dirty="0">
                <a:solidFill>
                  <a:srgbClr val="000000"/>
                </a:solidFill>
                <a:ea typeface="DejaVu Sans"/>
              </a:rPr>
              <a:t> window is linked to the </a:t>
            </a:r>
            <a:r>
              <a:rPr lang="en-US" sz="2400" b="1" spc="-1" dirty="0">
                <a:solidFill>
                  <a:srgbClr val="000000"/>
                </a:solidFill>
                <a:ea typeface="DejaVu Sans"/>
              </a:rPr>
              <a:t>Hierarchy</a:t>
            </a:r>
            <a:r>
              <a:rPr lang="en-US" sz="2400" spc="-1" dirty="0">
                <a:solidFill>
                  <a:srgbClr val="000000"/>
                </a:solidFill>
                <a:ea typeface="DejaVu Sans"/>
              </a:rPr>
              <a:t> window, the </a:t>
            </a:r>
            <a:r>
              <a:rPr lang="en-US" sz="2400" b="1" spc="-1" dirty="0">
                <a:solidFill>
                  <a:srgbClr val="000000"/>
                </a:solidFill>
                <a:ea typeface="DejaVu Sans"/>
              </a:rPr>
              <a:t>Project</a:t>
            </a:r>
            <a:r>
              <a:rPr lang="en-US" sz="2400" spc="-1" dirty="0">
                <a:solidFill>
                  <a:srgbClr val="000000"/>
                </a:solidFill>
                <a:ea typeface="DejaVu Sans"/>
              </a:rPr>
              <a:t> </a:t>
            </a:r>
            <a:r>
              <a:rPr lang="en-US" sz="2400" spc="-1" dirty="0" smtClean="0">
                <a:solidFill>
                  <a:srgbClr val="000000"/>
                </a:solidFill>
                <a:ea typeface="DejaVu Sans"/>
              </a:rPr>
              <a:t>window the </a:t>
            </a:r>
            <a:r>
              <a:rPr lang="en-US" sz="2400" b="1" spc="-1" dirty="0" smtClean="0">
                <a:solidFill>
                  <a:srgbClr val="000000"/>
                </a:solidFill>
                <a:ea typeface="DejaVu Sans"/>
              </a:rPr>
              <a:t>Scene</a:t>
            </a:r>
            <a:r>
              <a:rPr lang="en-US" sz="2400" spc="-1" dirty="0" smtClean="0">
                <a:solidFill>
                  <a:srgbClr val="000000"/>
                </a:solidFill>
                <a:ea typeface="DejaVu Sans"/>
              </a:rPr>
              <a:t> view</a:t>
            </a:r>
            <a:r>
              <a:rPr lang="en-US" sz="2400" spc="-1" dirty="0">
                <a:solidFill>
                  <a:srgbClr val="000000"/>
                </a:solidFill>
                <a:ea typeface="DejaVu Sans"/>
              </a:rPr>
              <a:t>, and the </a:t>
            </a:r>
            <a:r>
              <a:rPr lang="en-US" sz="2400" b="1" spc="-1" dirty="0" smtClean="0">
                <a:solidFill>
                  <a:srgbClr val="000000"/>
                </a:solidFill>
                <a:ea typeface="DejaVu Sans"/>
              </a:rPr>
              <a:t>Inspector</a:t>
            </a:r>
            <a:r>
              <a:rPr lang="en-US" sz="2400" spc="-1" dirty="0" smtClean="0">
                <a:solidFill>
                  <a:srgbClr val="000000"/>
                </a:solidFill>
                <a:ea typeface="DejaVu Sans"/>
              </a:rPr>
              <a:t> window</a:t>
            </a:r>
            <a:r>
              <a:rPr lang="en-US" sz="2400" spc="-1" dirty="0">
                <a:solidFill>
                  <a:srgbClr val="000000"/>
                </a:solidFill>
                <a:ea typeface="DejaVu Sans"/>
              </a:rPr>
              <a:t>. Like the </a:t>
            </a:r>
            <a:r>
              <a:rPr lang="en-US" sz="2400" b="1" spc="-1" dirty="0">
                <a:solidFill>
                  <a:srgbClr val="000000"/>
                </a:solidFill>
                <a:ea typeface="DejaVu Sans"/>
              </a:rPr>
              <a:t>Inspector</a:t>
            </a:r>
            <a:r>
              <a:rPr lang="en-US" sz="2400" spc="-1" dirty="0">
                <a:solidFill>
                  <a:srgbClr val="000000"/>
                </a:solidFill>
                <a:ea typeface="DejaVu Sans"/>
              </a:rPr>
              <a:t>, the </a:t>
            </a:r>
            <a:r>
              <a:rPr lang="en-US" sz="2400" b="1" spc="-1" dirty="0">
                <a:solidFill>
                  <a:srgbClr val="000000"/>
                </a:solidFill>
                <a:ea typeface="DejaVu Sans"/>
              </a:rPr>
              <a:t>Animation</a:t>
            </a:r>
            <a:r>
              <a:rPr lang="en-US" sz="2400" spc="-1" dirty="0">
                <a:solidFill>
                  <a:srgbClr val="000000"/>
                </a:solidFill>
                <a:ea typeface="DejaVu Sans"/>
              </a:rPr>
              <a:t> window shows the timeline and </a:t>
            </a:r>
            <a:r>
              <a:rPr lang="en-US" sz="2400" spc="-1" dirty="0" err="1" smtClean="0">
                <a:solidFill>
                  <a:srgbClr val="000000"/>
                </a:solidFill>
                <a:ea typeface="DejaVu Sans"/>
              </a:rPr>
              <a:t>keyframes</a:t>
            </a:r>
            <a:r>
              <a:rPr lang="en-US" sz="2400" spc="-1" dirty="0" smtClean="0">
                <a:solidFill>
                  <a:srgbClr val="000000"/>
                </a:solidFill>
                <a:ea typeface="DejaVu Sans"/>
              </a:rPr>
              <a:t> of </a:t>
            </a:r>
            <a:r>
              <a:rPr lang="en-US" sz="2400" spc="-1" dirty="0">
                <a:solidFill>
                  <a:srgbClr val="000000"/>
                </a:solidFill>
                <a:ea typeface="DejaVu Sans"/>
              </a:rPr>
              <a:t>the Animation for the currently selected </a:t>
            </a:r>
            <a:r>
              <a:rPr lang="en-US" sz="2400" spc="-1" dirty="0" err="1" smtClean="0">
                <a:solidFill>
                  <a:srgbClr val="000000"/>
                </a:solidFill>
                <a:ea typeface="DejaVu Sans"/>
              </a:rPr>
              <a:t>GameObject</a:t>
            </a:r>
            <a:r>
              <a:rPr lang="en-US" sz="2400" spc="-1" dirty="0" smtClean="0">
                <a:solidFill>
                  <a:srgbClr val="000000"/>
                </a:solidFill>
                <a:ea typeface="DejaVu Sans"/>
              </a:rPr>
              <a:t> or </a:t>
            </a:r>
            <a:r>
              <a:rPr lang="en-US" sz="2400" spc="-1" dirty="0">
                <a:solidFill>
                  <a:srgbClr val="000000"/>
                </a:solidFill>
                <a:ea typeface="DejaVu Sans"/>
              </a:rPr>
              <a:t>Animation </a:t>
            </a:r>
            <a:r>
              <a:rPr lang="en-US" sz="2400" spc="-1" dirty="0" smtClean="0">
                <a:solidFill>
                  <a:srgbClr val="000000"/>
                </a:solidFill>
                <a:ea typeface="DejaVu Sans"/>
              </a:rPr>
              <a:t>Clip Asset</a:t>
            </a:r>
            <a:r>
              <a:rPr lang="en-US" sz="2400" spc="-1" dirty="0">
                <a:solidFill>
                  <a:srgbClr val="000000"/>
                </a:solidFill>
                <a:ea typeface="DejaVu Sans"/>
              </a:rPr>
              <a:t>. You can select a </a:t>
            </a:r>
            <a:r>
              <a:rPr lang="en-US" sz="2400" spc="-1" dirty="0" err="1">
                <a:solidFill>
                  <a:srgbClr val="000000"/>
                </a:solidFill>
                <a:ea typeface="DejaVu Sans"/>
              </a:rPr>
              <a:t>GameObject</a:t>
            </a:r>
            <a:r>
              <a:rPr lang="en-US" sz="2400" spc="-1" dirty="0">
                <a:solidFill>
                  <a:srgbClr val="000000"/>
                </a:solidFill>
                <a:ea typeface="DejaVu Sans"/>
              </a:rPr>
              <a:t> using the </a:t>
            </a:r>
            <a:r>
              <a:rPr lang="en-US" sz="2400" b="1" spc="-1" dirty="0">
                <a:solidFill>
                  <a:srgbClr val="000000"/>
                </a:solidFill>
                <a:ea typeface="DejaVu Sans"/>
              </a:rPr>
              <a:t>Hierarchy</a:t>
            </a:r>
            <a:r>
              <a:rPr lang="en-US" sz="2400" spc="-1" dirty="0">
                <a:solidFill>
                  <a:srgbClr val="000000"/>
                </a:solidFill>
                <a:ea typeface="DejaVu Sans"/>
              </a:rPr>
              <a:t> window or the </a:t>
            </a:r>
            <a:r>
              <a:rPr lang="en-US" sz="2400" b="1" spc="-1" dirty="0">
                <a:solidFill>
                  <a:srgbClr val="000000"/>
                </a:solidFill>
                <a:ea typeface="DejaVu Sans"/>
              </a:rPr>
              <a:t>Scene</a:t>
            </a:r>
            <a:r>
              <a:rPr lang="en-US" sz="2400" spc="-1" dirty="0">
                <a:solidFill>
                  <a:srgbClr val="000000"/>
                </a:solidFill>
                <a:ea typeface="DejaVu Sans"/>
              </a:rPr>
              <a:t> </a:t>
            </a:r>
            <a:r>
              <a:rPr lang="en-US" sz="2400" spc="-1" dirty="0" smtClean="0">
                <a:solidFill>
                  <a:srgbClr val="000000"/>
                </a:solidFill>
                <a:ea typeface="DejaVu Sans"/>
              </a:rPr>
              <a:t>View </a:t>
            </a:r>
            <a:r>
              <a:rPr lang="en-US" sz="2400" spc="-1" dirty="0">
                <a:solidFill>
                  <a:srgbClr val="000000"/>
                </a:solidFill>
                <a:ea typeface="DejaVu Sans"/>
              </a:rPr>
              <a:t>or select an Animation Clip Asset using the </a:t>
            </a:r>
            <a:r>
              <a:rPr lang="en-US" sz="2400" b="1" spc="-1" dirty="0">
                <a:solidFill>
                  <a:srgbClr val="000000"/>
                </a:solidFill>
                <a:ea typeface="DejaVu Sans"/>
              </a:rPr>
              <a:t>Project</a:t>
            </a:r>
            <a:r>
              <a:rPr lang="en-US" sz="2400" spc="-1" dirty="0">
                <a:solidFill>
                  <a:srgbClr val="000000"/>
                </a:solidFill>
                <a:ea typeface="DejaVu Sans"/>
              </a:rPr>
              <a:t> Window.</a:t>
            </a:r>
            <a:endParaRPr lang="en-US" sz="240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33</a:t>
            </a:fld>
            <a:endParaRPr/>
          </a:p>
        </p:txBody>
      </p:sp>
      <p:pic>
        <p:nvPicPr>
          <p:cNvPr id="1028" name="Picture 4" descr="https://docs.unity3d.com/uploads/Main/AnimationEditorShowsSelect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283" y="4321064"/>
            <a:ext cx="8096250"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5381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0"/>
          <p:cNvSpPr/>
          <p:nvPr/>
        </p:nvSpPr>
        <p:spPr>
          <a:xfrm>
            <a:off x="773722" y="681840"/>
            <a:ext cx="11271877"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600" b="1" spc="-1" dirty="0">
                <a:solidFill>
                  <a:srgbClr val="000000"/>
                </a:solidFill>
                <a:ea typeface="DejaVu Sans"/>
              </a:rPr>
              <a:t>Animation and Animator Windows</a:t>
            </a:r>
            <a:endParaRPr lang="en-US" sz="3600" spc="-1" dirty="0">
              <a:solidFill>
                <a:srgbClr val="000000"/>
              </a:solidFill>
            </a:endParaRPr>
          </a:p>
        </p:txBody>
      </p:sp>
      <p:sp>
        <p:nvSpPr>
          <p:cNvPr id="195" name="Content Placeholder 1"/>
          <p:cNvSpPr/>
          <p:nvPr/>
        </p:nvSpPr>
        <p:spPr>
          <a:xfrm>
            <a:off x="659424" y="1680825"/>
            <a:ext cx="10418884" cy="32164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15000"/>
              </a:lnSpc>
              <a:spcBef>
                <a:spcPts val="1001"/>
              </a:spcBef>
              <a:buClr>
                <a:srgbClr val="000000"/>
              </a:buClr>
              <a:buFont typeface="Arial"/>
              <a:buChar char="•"/>
            </a:pPr>
            <a:r>
              <a:rPr lang="en-US" sz="2400" spc="-1" dirty="0">
                <a:solidFill>
                  <a:srgbClr val="000000"/>
                </a:solidFill>
                <a:ea typeface="DejaVu Sans"/>
              </a:rPr>
              <a:t>The Animator Window allows you to create, view and modify Animator Controller assets.</a:t>
            </a:r>
            <a:endParaRPr lang="en-US" sz="2400" strike="noStrike" spc="-1" dirty="0">
              <a:solidFill>
                <a:srgbClr val="000000"/>
              </a:solidFill>
              <a:latin typeface="Arial"/>
            </a:endParaRPr>
          </a:p>
        </p:txBody>
      </p:sp>
      <p:sp>
        <p:nvSpPr>
          <p:cNvPr id="2" name="PlaceHolder 1"/>
          <p:cNvSpPr>
            <a:spLocks noGrp="1"/>
          </p:cNvSpPr>
          <p:nvPr>
            <p:ph type="sldNum" idx="1"/>
          </p:nvPr>
        </p:nvSpPr>
        <p:spPr/>
        <p:txBody>
          <a:bodyPr/>
          <a:lstStyle/>
          <a:p>
            <a:fld id="{A065ED6F-82A0-4082-B233-33AC7623C117}" type="slidenum">
              <a:t>34</a:t>
            </a:fld>
            <a:endParaRPr/>
          </a:p>
        </p:txBody>
      </p:sp>
      <p:pic>
        <p:nvPicPr>
          <p:cNvPr id="1026" name="Picture 2" descr="The Animator Window showing a new empty Animator Controller as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278" y="2645397"/>
            <a:ext cx="635317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6259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20"/>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dirty="0">
                <a:solidFill>
                  <a:srgbClr val="000000"/>
                </a:solidFill>
                <a:latin typeface="+mj-lt"/>
                <a:ea typeface="DejaVu Sans"/>
              </a:rPr>
              <a:t>Unity's Scripting Integration</a:t>
            </a:r>
            <a:endParaRPr lang="en-US" sz="4400" b="1" strike="noStrike" spc="-1" dirty="0">
              <a:solidFill>
                <a:srgbClr val="000000"/>
              </a:solidFill>
              <a:latin typeface="+mj-lt"/>
            </a:endParaRPr>
          </a:p>
        </p:txBody>
      </p:sp>
      <p:sp>
        <p:nvSpPr>
          <p:cNvPr id="234" name="Rectangle 233"/>
          <p:cNvSpPr/>
          <p:nvPr/>
        </p:nvSpPr>
        <p:spPr>
          <a:xfrm>
            <a:off x="228600" y="1371600"/>
            <a:ext cx="11427840" cy="102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spcBef>
                <a:spcPts val="283"/>
              </a:spcBef>
              <a:spcAft>
                <a:spcPts val="283"/>
              </a:spcAft>
            </a:pPr>
            <a:r>
              <a:rPr lang="en-US" sz="2200" b="0" strike="noStrike" spc="-1" dirty="0">
                <a:solidFill>
                  <a:srgbClr val="000000"/>
                </a:solidFill>
                <a:latin typeface="Arial"/>
                <a:ea typeface="DejaVu Sans"/>
              </a:rPr>
              <a:t>Unity is deeply integrated with various scripting languages, with C# being the primary language used for scripting game logic within the Unity ecosystem.</a:t>
            </a:r>
            <a:endParaRPr lang="en-US" sz="2200" b="0" strike="noStrike" spc="-1" dirty="0">
              <a:solidFill>
                <a:srgbClr val="000000"/>
              </a:solidFill>
              <a:latin typeface="Arial"/>
            </a:endParaRPr>
          </a:p>
        </p:txBody>
      </p:sp>
      <p:sp>
        <p:nvSpPr>
          <p:cNvPr id="235" name="Rectangle 234"/>
          <p:cNvSpPr/>
          <p:nvPr/>
        </p:nvSpPr>
        <p:spPr>
          <a:xfrm>
            <a:off x="371160" y="2662920"/>
            <a:ext cx="11056680" cy="142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50000"/>
              </a:lnSpc>
              <a:buClr>
                <a:srgbClr val="000000"/>
              </a:buClr>
              <a:buSzPct val="45000"/>
              <a:buFont typeface="Wingdings" charset="2"/>
              <a:buChar char=""/>
            </a:pPr>
            <a:r>
              <a:rPr lang="en-US" sz="2100" b="0" strike="noStrike" spc="-1">
                <a:solidFill>
                  <a:srgbClr val="000000"/>
                </a:solidFill>
                <a:latin typeface="Arial"/>
                <a:ea typeface="DejaVu Sans"/>
              </a:rPr>
              <a:t>Scripts in Unity play a pivotal role in adding interactivity to game objects.</a:t>
            </a:r>
            <a:endParaRPr lang="en-US" sz="21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100" b="0" strike="noStrike" spc="-1">
                <a:solidFill>
                  <a:srgbClr val="000000"/>
                </a:solidFill>
                <a:latin typeface="Arial"/>
                <a:ea typeface="DejaVu Sans"/>
              </a:rPr>
              <a:t>These scripts define the behavior, interactions, and logic behind various game elements, making them dynamic and responsive to player input or events.</a:t>
            </a:r>
            <a:endParaRPr lang="en-US" sz="2100" b="0" strike="noStrike" spc="-1">
              <a:solidFill>
                <a:srgbClr val="000000"/>
              </a:solidFill>
              <a:latin typeface="Arial"/>
            </a:endParaRPr>
          </a:p>
        </p:txBody>
      </p:sp>
      <p:sp>
        <p:nvSpPr>
          <p:cNvPr id="236" name="Rectangle 235"/>
          <p:cNvSpPr/>
          <p:nvPr/>
        </p:nvSpPr>
        <p:spPr>
          <a:xfrm>
            <a:off x="228600" y="4515120"/>
            <a:ext cx="11427840" cy="142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spcBef>
                <a:spcPts val="1191"/>
              </a:spcBef>
              <a:spcAft>
                <a:spcPts val="992"/>
              </a:spcAft>
            </a:pPr>
            <a:r>
              <a:rPr lang="en-US" sz="2100" b="0" strike="noStrike" spc="-1">
                <a:solidFill>
                  <a:srgbClr val="000000"/>
                </a:solidFill>
                <a:latin typeface="Arial"/>
                <a:ea typeface="DejaVu Sans"/>
              </a:rPr>
              <a:t>Scripts act as the backbone for game interactivity, enabling developers to define how game elements behave and respond in different situations or conditions.</a:t>
            </a:r>
            <a:endParaRPr lang="en-US" sz="2100" b="0" strike="noStrike" spc="-1">
              <a:solidFill>
                <a:srgbClr val="000000"/>
              </a:solidFill>
              <a:latin typeface="Arial"/>
            </a:endParaRPr>
          </a:p>
        </p:txBody>
      </p:sp>
      <p:sp>
        <p:nvSpPr>
          <p:cNvPr id="2" name="PlaceHolder 1"/>
          <p:cNvSpPr>
            <a:spLocks noGrp="1"/>
          </p:cNvSpPr>
          <p:nvPr>
            <p:ph type="sldNum" idx="1"/>
          </p:nvPr>
        </p:nvSpPr>
        <p:spPr/>
        <p:txBody>
          <a:bodyPr/>
          <a:lstStyle/>
          <a:p>
            <a:fld id="{3F6A984E-7BB4-4BD3-B93F-244F0A9493DF}" type="slidenum">
              <a:t>35</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21"/>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dirty="0">
                <a:solidFill>
                  <a:srgbClr val="000000"/>
                </a:solidFill>
                <a:latin typeface="+mj-lt"/>
                <a:ea typeface="DejaVu Sans"/>
              </a:rPr>
              <a:t>Cross-Platform Capabilities</a:t>
            </a:r>
            <a:endParaRPr lang="en-US" sz="4400" b="0" strike="noStrike" spc="-1" dirty="0">
              <a:solidFill>
                <a:srgbClr val="000000"/>
              </a:solidFill>
              <a:latin typeface="+mj-lt"/>
            </a:endParaRPr>
          </a:p>
        </p:txBody>
      </p:sp>
      <p:sp>
        <p:nvSpPr>
          <p:cNvPr id="238" name="Rectangle 237"/>
          <p:cNvSpPr/>
          <p:nvPr/>
        </p:nvSpPr>
        <p:spPr>
          <a:xfrm>
            <a:off x="228600" y="1391400"/>
            <a:ext cx="11427840" cy="142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2000" b="0" strike="noStrike" spc="-1">
                <a:solidFill>
                  <a:srgbClr val="000000"/>
                </a:solidFill>
                <a:latin typeface="Arial"/>
                <a:ea typeface="DejaVu Sans"/>
              </a:rPr>
              <a:t>Unity's cross-platform capabilities empower developers to create games and applications that can seamlessly run on multiple platforms, including mobile devices (iOS, Android), consoles, desktops (Windows, macOS), web browsers, AR/VR devices, and more.</a:t>
            </a:r>
            <a:endParaRPr lang="en-US" sz="2000" b="0" strike="noStrike" spc="-1">
              <a:solidFill>
                <a:srgbClr val="000000"/>
              </a:solidFill>
              <a:latin typeface="Arial"/>
            </a:endParaRPr>
          </a:p>
        </p:txBody>
      </p:sp>
      <p:pic>
        <p:nvPicPr>
          <p:cNvPr id="239" name="Picture 238"/>
          <p:cNvPicPr/>
          <p:nvPr/>
        </p:nvPicPr>
        <p:blipFill>
          <a:blip r:embed="rId2"/>
          <a:stretch/>
        </p:blipFill>
        <p:spPr>
          <a:xfrm>
            <a:off x="1083240" y="2827800"/>
            <a:ext cx="9623520" cy="3616920"/>
          </a:xfrm>
          <a:prstGeom prst="rect">
            <a:avLst/>
          </a:prstGeom>
          <a:ln w="0">
            <a:noFill/>
          </a:ln>
        </p:spPr>
      </p:pic>
      <p:sp>
        <p:nvSpPr>
          <p:cNvPr id="240" name="Rectangle 239"/>
          <p:cNvSpPr/>
          <p:nvPr/>
        </p:nvSpPr>
        <p:spPr>
          <a:xfrm>
            <a:off x="6858000" y="6424200"/>
            <a:ext cx="3426840" cy="25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200" b="0" strike="noStrike" spc="-1">
                <a:solidFill>
                  <a:srgbClr val="000000"/>
                </a:solidFill>
                <a:latin typeface="Arial"/>
                <a:ea typeface="DejaVu Sans"/>
              </a:rPr>
              <a:t>Source: https://unity.com/solutions/multiplatform</a:t>
            </a:r>
            <a:endParaRPr lang="en-US" sz="1200" b="0" strike="noStrike" spc="-1">
              <a:solidFill>
                <a:srgbClr val="000000"/>
              </a:solidFill>
              <a:latin typeface="Arial"/>
            </a:endParaRPr>
          </a:p>
        </p:txBody>
      </p:sp>
      <p:sp>
        <p:nvSpPr>
          <p:cNvPr id="2" name="PlaceHolder 1"/>
          <p:cNvSpPr>
            <a:spLocks noGrp="1"/>
          </p:cNvSpPr>
          <p:nvPr>
            <p:ph type="sldNum" idx="1"/>
          </p:nvPr>
        </p:nvSpPr>
        <p:spPr/>
        <p:txBody>
          <a:bodyPr/>
          <a:lstStyle/>
          <a:p>
            <a:fld id="{F8045FF0-E458-407F-B12A-544E1EDCE397}" type="slidenum">
              <a:t>36</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22"/>
          <p:cNvSpPr/>
          <p:nvPr/>
        </p:nvSpPr>
        <p:spPr>
          <a:xfrm>
            <a:off x="914400" y="685800"/>
            <a:ext cx="10435680" cy="6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dirty="0">
                <a:solidFill>
                  <a:srgbClr val="000000"/>
                </a:solidFill>
                <a:latin typeface="+mj-lt"/>
                <a:ea typeface="DejaVu Sans"/>
              </a:rPr>
              <a:t>Unity Community and Support</a:t>
            </a:r>
            <a:endParaRPr lang="en-US" sz="4400" b="0" strike="noStrike" spc="-1" dirty="0">
              <a:solidFill>
                <a:srgbClr val="000000"/>
              </a:solidFill>
              <a:latin typeface="+mj-lt"/>
            </a:endParaRPr>
          </a:p>
        </p:txBody>
      </p:sp>
      <p:sp>
        <p:nvSpPr>
          <p:cNvPr id="242" name="Rectangle 241"/>
          <p:cNvSpPr/>
          <p:nvPr/>
        </p:nvSpPr>
        <p:spPr>
          <a:xfrm>
            <a:off x="3676680" y="1705320"/>
            <a:ext cx="4836960" cy="469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800" b="0" strike="noStrike" spc="-1">
                <a:solidFill>
                  <a:srgbClr val="000000"/>
                </a:solidFill>
                <a:latin typeface="Arial"/>
                <a:ea typeface="DejaVu Sans"/>
              </a:rPr>
              <a:t>Unity Community</a:t>
            </a: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Forum: </a:t>
            </a:r>
            <a:r>
              <a:rPr lang="en-US" sz="1800" b="0" u="sng" strike="noStrike" spc="-1">
                <a:solidFill>
                  <a:srgbClr val="0563C1"/>
                </a:solidFill>
                <a:uFillTx/>
                <a:latin typeface="Arial"/>
                <a:ea typeface="DejaVu Sans"/>
                <a:hlinkClick r:id="rId2"/>
              </a:rPr>
              <a:t>https://forum.unity.com/</a:t>
            </a: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Discussions: </a:t>
            </a:r>
            <a:r>
              <a:rPr lang="en-US" sz="1800" b="0" u="sng" strike="noStrike" spc="-1">
                <a:solidFill>
                  <a:srgbClr val="0563C1"/>
                </a:solidFill>
                <a:uFillTx/>
                <a:latin typeface="Arial"/>
                <a:ea typeface="DejaVu Sans"/>
                <a:hlinkClick r:id="rId3"/>
              </a:rPr>
              <a:t>https://discussions.unity.com/</a:t>
            </a: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Community: https://unity.com/community</a:t>
            </a:r>
            <a:endParaRPr lang="en-US" sz="1800" b="0" strike="noStrike" spc="-1">
              <a:solidFill>
                <a:srgbClr val="000000"/>
              </a:solidFill>
              <a:latin typeface="Arial"/>
            </a:endParaRPr>
          </a:p>
          <a:p>
            <a:pPr marL="360000">
              <a:lnSpc>
                <a:spcPct val="150000"/>
              </a:lnSpc>
            </a:pP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Unity Manual</a:t>
            </a:r>
            <a:endParaRPr lang="en-US" sz="1800" b="0" strike="noStrike" spc="-1">
              <a:solidFill>
                <a:srgbClr val="000000"/>
              </a:solidFill>
              <a:latin typeface="Arial"/>
            </a:endParaRPr>
          </a:p>
          <a:p>
            <a:pPr marL="360000">
              <a:lnSpc>
                <a:spcPct val="150000"/>
              </a:lnSpc>
            </a:pPr>
            <a:r>
              <a:rPr lang="en-US" sz="1800" b="0" u="sng" strike="noStrike" spc="-1">
                <a:solidFill>
                  <a:srgbClr val="0563C1"/>
                </a:solidFill>
                <a:uFillTx/>
                <a:latin typeface="Arial"/>
                <a:ea typeface="DejaVu Sans"/>
                <a:hlinkClick r:id="rId4"/>
              </a:rPr>
              <a:t>https://docs.unity3d.com/</a:t>
            </a:r>
            <a:r>
              <a:rPr lang="en-US" sz="1800" b="0" strike="noStrike" spc="-1">
                <a:solidFill>
                  <a:srgbClr val="000000"/>
                </a:solidFill>
                <a:latin typeface="Arial"/>
                <a:ea typeface="DejaVu Sans"/>
              </a:rPr>
              <a:t> (*)</a:t>
            </a:r>
            <a:endParaRPr lang="en-US" sz="1800" b="0" strike="noStrike" spc="-1">
              <a:solidFill>
                <a:srgbClr val="000000"/>
              </a:solidFill>
              <a:latin typeface="Arial"/>
            </a:endParaRPr>
          </a:p>
          <a:p>
            <a:pPr marL="360000">
              <a:lnSpc>
                <a:spcPct val="150000"/>
              </a:lnSpc>
            </a:pPr>
            <a:r>
              <a:rPr lang="en-US" sz="1800" b="0" u="sng" strike="noStrike" spc="-1">
                <a:solidFill>
                  <a:srgbClr val="0563C1"/>
                </a:solidFill>
                <a:uFillTx/>
                <a:latin typeface="Arial"/>
                <a:ea typeface="DejaVu Sans"/>
                <a:hlinkClick r:id="rId5"/>
              </a:rPr>
              <a:t>https://learn.unity.com/</a:t>
            </a:r>
            <a:endParaRPr lang="en-US" sz="1800" b="0" strike="noStrike" spc="-1">
              <a:solidFill>
                <a:srgbClr val="000000"/>
              </a:solidFill>
              <a:latin typeface="Arial"/>
            </a:endParaRPr>
          </a:p>
          <a:p>
            <a:pPr marL="360000">
              <a:lnSpc>
                <a:spcPct val="150000"/>
              </a:lnSpc>
            </a:pP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Unity Asset Store</a:t>
            </a:r>
            <a:endParaRPr lang="en-US" sz="1800" b="0" strike="noStrike" spc="-1">
              <a:solidFill>
                <a:srgbClr val="000000"/>
              </a:solidFill>
              <a:latin typeface="Arial"/>
            </a:endParaRPr>
          </a:p>
          <a:p>
            <a:pPr marL="360000">
              <a:lnSpc>
                <a:spcPct val="150000"/>
              </a:lnSpc>
            </a:pPr>
            <a:r>
              <a:rPr lang="en-US" sz="1800" b="0" strike="noStrike" spc="-1">
                <a:solidFill>
                  <a:srgbClr val="000000"/>
                </a:solidFill>
                <a:latin typeface="Arial"/>
                <a:ea typeface="DejaVu Sans"/>
              </a:rPr>
              <a:t>https://assetstore.unity.com/</a:t>
            </a:r>
            <a:endParaRPr lang="en-US" sz="1800" b="0" strike="noStrike" spc="-1">
              <a:solidFill>
                <a:srgbClr val="000000"/>
              </a:solidFill>
              <a:latin typeface="Arial"/>
            </a:endParaRPr>
          </a:p>
          <a:p>
            <a:pPr marL="360000">
              <a:lnSpc>
                <a:spcPct val="150000"/>
              </a:lnSpc>
            </a:pPr>
            <a:endParaRPr lang="en-US" sz="1800" b="0" strike="noStrike" spc="-1">
              <a:solidFill>
                <a:srgbClr val="000000"/>
              </a:solidFill>
              <a:latin typeface="Arial"/>
            </a:endParaRPr>
          </a:p>
        </p:txBody>
      </p:sp>
      <p:sp>
        <p:nvSpPr>
          <p:cNvPr id="2" name="PlaceHolder 1"/>
          <p:cNvSpPr>
            <a:spLocks noGrp="1"/>
          </p:cNvSpPr>
          <p:nvPr>
            <p:ph type="sldNum" idx="1"/>
          </p:nvPr>
        </p:nvSpPr>
        <p:spPr/>
        <p:txBody>
          <a:bodyPr/>
          <a:lstStyle/>
          <a:p>
            <a:fld id="{639E6928-EA62-4AA5-BDF0-03D35BBBAD84}" type="slidenum">
              <a:t>37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p:cNvSpPr/>
          <p:nvPr/>
        </p:nvSpPr>
        <p:spPr>
          <a:xfrm>
            <a:off x="194400" y="1455480"/>
            <a:ext cx="10830960" cy="443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244" name="PlaceHolder 11"/>
          <p:cNvSpPr/>
          <p:nvPr/>
        </p:nvSpPr>
        <p:spPr>
          <a:xfrm>
            <a:off x="228600" y="68112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dirty="0">
                <a:solidFill>
                  <a:srgbClr val="000000"/>
                </a:solidFill>
                <a:latin typeface="+mj-lt"/>
                <a:ea typeface="DejaVu Sans"/>
              </a:rPr>
              <a:t>Summary</a:t>
            </a:r>
            <a:endParaRPr lang="en-US" sz="4400" b="0" strike="noStrike" spc="-1" dirty="0">
              <a:solidFill>
                <a:srgbClr val="000000"/>
              </a:solidFill>
              <a:latin typeface="+mj-lt"/>
            </a:endParaRPr>
          </a:p>
        </p:txBody>
      </p:sp>
      <p:sp>
        <p:nvSpPr>
          <p:cNvPr id="245" name="Rectangle 244"/>
          <p:cNvSpPr/>
          <p:nvPr/>
        </p:nvSpPr>
        <p:spPr>
          <a:xfrm>
            <a:off x="685800" y="1600200"/>
            <a:ext cx="10971720" cy="433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6000" indent="-216000">
              <a:lnSpc>
                <a:spcPct val="150000"/>
              </a:lnSpc>
              <a:buClr>
                <a:srgbClr val="000000"/>
              </a:buClr>
              <a:buSzPct val="45000"/>
              <a:buFont typeface="Wingdings" charset="2"/>
              <a:buChar char=""/>
            </a:pPr>
            <a:r>
              <a:rPr lang="en-US" sz="2000" b="1" strike="noStrike" spc="-1">
                <a:solidFill>
                  <a:srgbClr val="000000"/>
                </a:solidFill>
                <a:latin typeface="Arial"/>
                <a:ea typeface="DejaVu Sans"/>
              </a:rPr>
              <a:t>Understanding Unity's Interface</a:t>
            </a:r>
            <a:r>
              <a:rPr lang="en-US" sz="2000" b="0" strike="noStrike" spc="-1">
                <a:solidFill>
                  <a:srgbClr val="000000"/>
                </a:solidFill>
                <a:latin typeface="Arial"/>
                <a:ea typeface="DejaVu Sans"/>
              </a:rPr>
              <a:t>: Explored the fundamental components—Scene view, Game view, Hierarchy, Project panel, Inspector, and Toolbar—underlining their roles in the game development workflow.</a:t>
            </a:r>
            <a:endParaRPr lang="en-US" sz="2000" b="0" strike="noStrike" spc="-1">
              <a:solidFill>
                <a:srgbClr val="000000"/>
              </a:solidFill>
              <a:latin typeface="Arial"/>
            </a:endParaRPr>
          </a:p>
          <a:p>
            <a:pPr>
              <a:lnSpc>
                <a:spcPct val="150000"/>
              </a:lnSpc>
            </a:pP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1" strike="noStrike" spc="-1">
                <a:solidFill>
                  <a:srgbClr val="000000"/>
                </a:solidFill>
                <a:latin typeface="Arial"/>
                <a:ea typeface="DejaVu Sans"/>
              </a:rPr>
              <a:t>Panel and Tool Roles</a:t>
            </a:r>
            <a:r>
              <a:rPr lang="en-US" sz="2000" b="0" strike="noStrike" spc="-1">
                <a:solidFill>
                  <a:srgbClr val="000000"/>
                </a:solidFill>
                <a:latin typeface="Arial"/>
                <a:ea typeface="DejaVu Sans"/>
              </a:rPr>
              <a:t>: Emphasized the significance of each panel and tool, detailing their contributions to game creation, manipulation, and asset management.</a:t>
            </a:r>
            <a:endParaRPr lang="en-US" sz="2000" b="0" strike="noStrike" spc="-1">
              <a:solidFill>
                <a:srgbClr val="000000"/>
              </a:solidFill>
              <a:latin typeface="Arial"/>
            </a:endParaRPr>
          </a:p>
          <a:p>
            <a:pPr>
              <a:lnSpc>
                <a:spcPct val="150000"/>
              </a:lnSpc>
            </a:pPr>
            <a:endParaRPr lang="en-US" sz="2000" b="0" strike="noStrike" spc="-1">
              <a:solidFill>
                <a:srgbClr val="000000"/>
              </a:solidFill>
              <a:latin typeface="Arial"/>
            </a:endParaRPr>
          </a:p>
          <a:p>
            <a:pPr marL="216000" indent="-216000">
              <a:lnSpc>
                <a:spcPct val="150000"/>
              </a:lnSpc>
              <a:buClr>
                <a:srgbClr val="000000"/>
              </a:buClr>
              <a:buSzPct val="45000"/>
              <a:buFont typeface="Wingdings" charset="2"/>
              <a:buChar char=""/>
            </a:pPr>
            <a:r>
              <a:rPr lang="en-US" sz="2000" b="1" strike="noStrike" spc="-1">
                <a:solidFill>
                  <a:srgbClr val="000000"/>
                </a:solidFill>
                <a:latin typeface="Arial"/>
                <a:ea typeface="DejaVu Sans"/>
              </a:rPr>
              <a:t>Scripting and Cross-Platform Capabilities</a:t>
            </a:r>
            <a:r>
              <a:rPr lang="en-US" sz="2000" b="0" strike="noStrike" spc="-1">
                <a:solidFill>
                  <a:srgbClr val="000000"/>
                </a:solidFill>
                <a:latin typeface="Arial"/>
                <a:ea typeface="DejaVu Sans"/>
              </a:rPr>
              <a:t>: Introduced Unity's scripting integration, highlighting the role of scripts in adding interactivity, and discussed Unity's cross-platform adaptability for diverse deployment.</a:t>
            </a:r>
            <a:endParaRPr lang="en-US" sz="2000" b="0" strike="noStrike" spc="-1">
              <a:solidFill>
                <a:srgbClr val="000000"/>
              </a:solidFill>
              <a:latin typeface="Arial"/>
            </a:endParaRPr>
          </a:p>
        </p:txBody>
      </p:sp>
      <p:sp>
        <p:nvSpPr>
          <p:cNvPr id="2" name="PlaceHolder 1"/>
          <p:cNvSpPr>
            <a:spLocks noGrp="1"/>
          </p:cNvSpPr>
          <p:nvPr>
            <p:ph type="sldNum" idx="1"/>
          </p:nvPr>
        </p:nvSpPr>
        <p:spPr/>
        <p:txBody>
          <a:bodyPr/>
          <a:lstStyle/>
          <a:p>
            <a:fld id="{797BEFA8-5567-4999-BC84-994CC0A6081F}" type="slidenum">
              <a:t>38</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Rectangle 245"/>
          <p:cNvSpPr/>
          <p:nvPr/>
        </p:nvSpPr>
        <p:spPr>
          <a:xfrm>
            <a:off x="194400" y="1455480"/>
            <a:ext cx="10830960" cy="443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247" name="PlaceHolder 12"/>
          <p:cNvSpPr/>
          <p:nvPr/>
        </p:nvSpPr>
        <p:spPr>
          <a:xfrm>
            <a:off x="228600" y="68112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dirty="0">
                <a:solidFill>
                  <a:srgbClr val="000000"/>
                </a:solidFill>
                <a:latin typeface="Arial"/>
                <a:ea typeface="DejaVu Sans"/>
              </a:rPr>
              <a:t>References</a:t>
            </a:r>
            <a:endParaRPr lang="en-US" sz="4400" b="0" strike="noStrike" spc="-1" dirty="0">
              <a:solidFill>
                <a:srgbClr val="000000"/>
              </a:solidFill>
              <a:latin typeface="Arial"/>
            </a:endParaRPr>
          </a:p>
        </p:txBody>
      </p:sp>
      <p:sp>
        <p:nvSpPr>
          <p:cNvPr id="248" name="Rectangle 247"/>
          <p:cNvSpPr/>
          <p:nvPr/>
        </p:nvSpPr>
        <p:spPr>
          <a:xfrm>
            <a:off x="507960" y="1921680"/>
            <a:ext cx="11374200" cy="264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200000"/>
              </a:lnSpc>
            </a:pPr>
            <a:r>
              <a:rPr lang="en-US" sz="2000" b="0" strike="noStrike" spc="-1">
                <a:solidFill>
                  <a:srgbClr val="000000"/>
                </a:solidFill>
                <a:latin typeface="Arial"/>
                <a:ea typeface="DejaVu Sans"/>
              </a:rPr>
              <a:t>1: Hocking, Joseph; Schell, Jesse, Unity in action: multiplatform game development in C#, 2022</a:t>
            </a:r>
            <a:endParaRPr lang="en-US" sz="2000" b="0" strike="noStrike" spc="-1">
              <a:solidFill>
                <a:srgbClr val="000000"/>
              </a:solidFill>
              <a:latin typeface="Arial"/>
            </a:endParaRPr>
          </a:p>
          <a:p>
            <a:pPr>
              <a:lnSpc>
                <a:spcPct val="200000"/>
              </a:lnSpc>
            </a:pPr>
            <a:r>
              <a:rPr lang="en-US" sz="2000" b="0" strike="noStrike" spc="-1">
                <a:solidFill>
                  <a:srgbClr val="000000"/>
                </a:solidFill>
                <a:latin typeface="Arial"/>
                <a:ea typeface="DejaVu Sans"/>
              </a:rPr>
              <a:t>3: Geig, Mike, Sams teach yourself Unity Game development in 24 hours, 2014</a:t>
            </a:r>
            <a:endParaRPr lang="en-US" sz="2000" b="0" strike="noStrike" spc="-1">
              <a:solidFill>
                <a:srgbClr val="000000"/>
              </a:solidFill>
              <a:latin typeface="Arial"/>
            </a:endParaRPr>
          </a:p>
          <a:p>
            <a:pPr>
              <a:lnSpc>
                <a:spcPct val="200000"/>
              </a:lnSpc>
            </a:pPr>
            <a:r>
              <a:rPr lang="en-US" sz="2000" b="0" strike="noStrike" spc="-1">
                <a:solidFill>
                  <a:srgbClr val="000000"/>
                </a:solidFill>
                <a:latin typeface="Arial"/>
                <a:ea typeface="DejaVu Sans"/>
              </a:rPr>
              <a:t>8: Unity Technologies, Unity Manual, 2023</a:t>
            </a:r>
            <a:endParaRPr lang="en-US" sz="2000" b="0" strike="noStrike" spc="-1">
              <a:solidFill>
                <a:srgbClr val="000000"/>
              </a:solidFill>
              <a:latin typeface="Arial"/>
            </a:endParaRPr>
          </a:p>
          <a:p>
            <a:pPr>
              <a:lnSpc>
                <a:spcPct val="200000"/>
              </a:lnSpc>
            </a:pPr>
            <a:r>
              <a:rPr lang="en-US" sz="2000" b="0" strike="noStrike" spc="-1">
                <a:solidFill>
                  <a:srgbClr val="000000"/>
                </a:solidFill>
                <a:latin typeface="Arial"/>
                <a:ea typeface="DejaVu Sans"/>
              </a:rPr>
              <a:t>9: Tutorials Point, Learning Unity, 2023</a:t>
            </a:r>
            <a:endParaRPr lang="en-US" sz="2000" b="0" strike="noStrike" spc="-1">
              <a:solidFill>
                <a:srgbClr val="000000"/>
              </a:solidFill>
              <a:latin typeface="Arial"/>
            </a:endParaRPr>
          </a:p>
        </p:txBody>
      </p:sp>
      <p:sp>
        <p:nvSpPr>
          <p:cNvPr id="2" name="PlaceHolder 1"/>
          <p:cNvSpPr>
            <a:spLocks noGrp="1"/>
          </p:cNvSpPr>
          <p:nvPr>
            <p:ph type="sldNum" idx="1"/>
          </p:nvPr>
        </p:nvSpPr>
        <p:spPr/>
        <p:txBody>
          <a:bodyPr/>
          <a:lstStyle/>
          <a:p>
            <a:fld id="{66A42BD4-3FE0-428C-8C19-0797727CE409}" type="slidenum">
              <a:t>39</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1"/>
          <p:cNvSpPr/>
          <p:nvPr/>
        </p:nvSpPr>
        <p:spPr>
          <a:xfrm>
            <a:off x="1524240" y="1122840"/>
            <a:ext cx="9140040" cy="238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pPr>
            <a:r>
              <a:rPr lang="en-US" sz="6000" b="0" strike="noStrike" spc="-1">
                <a:solidFill>
                  <a:srgbClr val="000000"/>
                </a:solidFill>
                <a:latin typeface="Calibri Light"/>
                <a:ea typeface="DejaVu Sans"/>
              </a:rPr>
              <a:t>Module 1</a:t>
            </a:r>
            <a:endParaRPr lang="en-US" sz="6000" b="0" strike="noStrike" spc="-1">
              <a:solidFill>
                <a:srgbClr val="000000"/>
              </a:solidFill>
              <a:latin typeface="Arial"/>
            </a:endParaRPr>
          </a:p>
        </p:txBody>
      </p:sp>
      <p:sp>
        <p:nvSpPr>
          <p:cNvPr id="170" name="Subtitle 2"/>
          <p:cNvSpPr/>
          <p:nvPr/>
        </p:nvSpPr>
        <p:spPr>
          <a:xfrm>
            <a:off x="1524240" y="3602520"/>
            <a:ext cx="9140040" cy="1651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000" lnSpcReduction="10000"/>
          </a:bodyPr>
          <a:lstStyle/>
          <a:p>
            <a:pPr algn="ctr">
              <a:lnSpc>
                <a:spcPct val="90000"/>
              </a:lnSpc>
              <a:spcBef>
                <a:spcPts val="1001"/>
              </a:spcBef>
              <a:tabLst>
                <a:tab pos="0" algn="l"/>
              </a:tabLst>
            </a:pPr>
            <a:r>
              <a:rPr lang="en-US" sz="6000" b="0" strike="noStrike" spc="-1" dirty="0">
                <a:solidFill>
                  <a:srgbClr val="000000"/>
                </a:solidFill>
                <a:latin typeface="Calibri"/>
                <a:ea typeface="DejaVu Sans"/>
              </a:rPr>
              <a:t> Introduction to Unity Interface and Navigation</a:t>
            </a:r>
            <a:endParaRPr lang="en-US" sz="6000" b="0" strike="noStrike" spc="-1" dirty="0">
              <a:solidFill>
                <a:srgbClr val="000000"/>
              </a:solidFill>
              <a:latin typeface="Arial"/>
            </a:endParaRPr>
          </a:p>
        </p:txBody>
      </p:sp>
      <p:pic>
        <p:nvPicPr>
          <p:cNvPr id="5" name="Picture 4"/>
          <p:cNvPicPr/>
          <p:nvPr/>
        </p:nvPicPr>
        <p:blipFill>
          <a:blip r:embed="rId2"/>
          <a:stretch/>
        </p:blipFill>
        <p:spPr>
          <a:xfrm>
            <a:off x="4156200" y="446400"/>
            <a:ext cx="3879360" cy="2127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idx="4294967295"/>
          </p:nvPr>
        </p:nvSpPr>
        <p:spPr>
          <a:xfrm>
            <a:off x="228600" y="681120"/>
            <a:ext cx="11816280" cy="707400"/>
          </a:xfrm>
          <a:prstGeom prst="rect">
            <a:avLst/>
          </a:prstGeom>
          <a:noFill/>
          <a:ln w="0">
            <a:noFill/>
          </a:ln>
        </p:spPr>
        <p:txBody>
          <a:bodyPr lIns="90000" tIns="45000" rIns="90000" bIns="45000" anchor="ctr">
            <a:normAutofit/>
          </a:bodyPr>
          <a:lstStyle/>
          <a:p>
            <a:pPr marL="233280">
              <a:tabLst>
                <a:tab pos="0" algn="l"/>
              </a:tabLst>
            </a:pPr>
            <a:r>
              <a:rPr lang="en-US" b="1" spc="-1" dirty="0">
                <a:solidFill>
                  <a:srgbClr val="000000"/>
                </a:solidFill>
              </a:rPr>
              <a:t>Learning Objectives</a:t>
            </a:r>
            <a:endParaRPr lang="en-US" sz="4400" b="0" strike="noStrike" spc="-1" dirty="0">
              <a:solidFill>
                <a:srgbClr val="000000"/>
              </a:solidFill>
              <a:latin typeface="Arial"/>
            </a:endParaRPr>
          </a:p>
        </p:txBody>
      </p:sp>
      <p:sp>
        <p:nvSpPr>
          <p:cNvPr id="173" name="Content Placeholder 2"/>
          <p:cNvSpPr/>
          <p:nvPr/>
        </p:nvSpPr>
        <p:spPr>
          <a:xfrm>
            <a:off x="2363040" y="2237400"/>
            <a:ext cx="7539480" cy="210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200000"/>
              </a:lnSpc>
              <a:spcBef>
                <a:spcPts val="1001"/>
              </a:spcBef>
              <a:buClr>
                <a:srgbClr val="000000"/>
              </a:buClr>
              <a:buFont typeface="Arial"/>
              <a:buChar char="•"/>
            </a:pPr>
            <a:r>
              <a:rPr lang="en-US" sz="2400" b="0" strike="noStrike" spc="-1" dirty="0">
                <a:solidFill>
                  <a:srgbClr val="000000"/>
                </a:solidFill>
                <a:latin typeface="Calibri"/>
                <a:ea typeface="DejaVu Sans"/>
              </a:rPr>
              <a:t>Familiarize with key components of Unity's interface.</a:t>
            </a:r>
            <a:endParaRPr lang="en-US" sz="2400" b="0" strike="noStrike" spc="-1" dirty="0">
              <a:solidFill>
                <a:srgbClr val="000000"/>
              </a:solidFill>
              <a:latin typeface="Arial"/>
            </a:endParaRPr>
          </a:p>
          <a:p>
            <a:pPr marL="228600" indent="-228600">
              <a:lnSpc>
                <a:spcPct val="200000"/>
              </a:lnSpc>
              <a:spcBef>
                <a:spcPts val="1001"/>
              </a:spcBef>
              <a:buClr>
                <a:srgbClr val="000000"/>
              </a:buClr>
              <a:buFont typeface="Arial"/>
              <a:buChar char="•"/>
            </a:pPr>
            <a:r>
              <a:rPr lang="en-US" sz="2400" b="0" strike="noStrike" spc="-1" dirty="0">
                <a:solidFill>
                  <a:srgbClr val="000000"/>
                </a:solidFill>
                <a:latin typeface="Calibri"/>
                <a:ea typeface="DejaVu Sans"/>
              </a:rPr>
              <a:t>Learn efficient navigation techniques.</a:t>
            </a:r>
            <a:endParaRPr lang="en-US" sz="2400" b="0" strike="noStrike" spc="-1" dirty="0">
              <a:solidFill>
                <a:srgbClr val="000000"/>
              </a:solidFill>
              <a:latin typeface="Arial"/>
            </a:endParaRPr>
          </a:p>
          <a:p>
            <a:pPr marL="228600" indent="-228600">
              <a:lnSpc>
                <a:spcPct val="200000"/>
              </a:lnSpc>
              <a:spcBef>
                <a:spcPts val="1001"/>
              </a:spcBef>
              <a:buClr>
                <a:srgbClr val="000000"/>
              </a:buClr>
              <a:buFont typeface="Arial"/>
              <a:buChar char="•"/>
            </a:pPr>
            <a:r>
              <a:rPr lang="en-US" sz="2400" b="0" strike="noStrike" spc="-1" dirty="0">
                <a:solidFill>
                  <a:srgbClr val="000000"/>
                </a:solidFill>
                <a:latin typeface="Calibri"/>
                <a:ea typeface="DejaVu Sans"/>
              </a:rPr>
              <a:t>Understand the role of various </a:t>
            </a:r>
            <a:r>
              <a:rPr lang="en-US" sz="2400" spc="-1" dirty="0" smtClean="0">
                <a:solidFill>
                  <a:srgbClr val="000000"/>
                </a:solidFill>
                <a:latin typeface="Calibri"/>
                <a:ea typeface="DejaVu Sans"/>
              </a:rPr>
              <a:t>windows</a:t>
            </a:r>
            <a:r>
              <a:rPr lang="en-US" sz="2400" b="0" strike="noStrike" spc="-1" dirty="0" smtClean="0">
                <a:solidFill>
                  <a:srgbClr val="000000"/>
                </a:solidFill>
                <a:latin typeface="Calibri"/>
                <a:ea typeface="DejaVu Sans"/>
              </a:rPr>
              <a:t> </a:t>
            </a:r>
            <a:r>
              <a:rPr lang="en-US" sz="2400" b="0" strike="noStrike" spc="-1" dirty="0">
                <a:solidFill>
                  <a:srgbClr val="000000"/>
                </a:solidFill>
                <a:latin typeface="Calibri"/>
                <a:ea typeface="DejaVu Sans"/>
              </a:rPr>
              <a:t>and tools.</a:t>
            </a:r>
            <a:endParaRPr lang="en-US" sz="2400" b="0" strike="noStrike" spc="-1" dirty="0">
              <a:solidFill>
                <a:srgbClr val="000000"/>
              </a:solidFill>
              <a:latin typeface="Arial"/>
            </a:endParaRPr>
          </a:p>
        </p:txBody>
      </p:sp>
      <p:sp>
        <p:nvSpPr>
          <p:cNvPr id="3" name="PlaceHolder 2"/>
          <p:cNvSpPr>
            <a:spLocks noGrp="1"/>
          </p:cNvSpPr>
          <p:nvPr>
            <p:ph type="sldNum" idx="1"/>
          </p:nvPr>
        </p:nvSpPr>
        <p:spPr/>
        <p:txBody>
          <a:bodyPr/>
          <a:lstStyle/>
          <a:p>
            <a:fld id="{9FEB159A-3BF0-4530-A8CA-2D671E366B96}" type="slidenum">
              <a:t>5</a:t>
            </a:fld>
            <a:endParaRPr/>
          </a:p>
        </p:txBody>
      </p:sp>
    </p:spTree>
    <p:extLst>
      <p:ext uri="{BB962C8B-B14F-4D97-AF65-F5344CB8AC3E}">
        <p14:creationId xmlns:p14="http://schemas.microsoft.com/office/powerpoint/2010/main" val="297274216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228600" y="681120"/>
            <a:ext cx="11816280" cy="707400"/>
          </a:xfrm>
          <a:prstGeom prst="rect">
            <a:avLst/>
          </a:prstGeom>
          <a:noFill/>
          <a:ln w="0">
            <a:noFill/>
          </a:ln>
        </p:spPr>
        <p:txBody>
          <a:bodyPr lIns="90000" tIns="45000" rIns="90000" bIns="45000" anchor="ctr">
            <a:normAutofit/>
          </a:bodyPr>
          <a:lstStyle/>
          <a:p>
            <a:pPr marL="233280" indent="0">
              <a:lnSpc>
                <a:spcPct val="90000"/>
              </a:lnSpc>
              <a:buNone/>
              <a:tabLst>
                <a:tab pos="0" algn="l"/>
              </a:tabLst>
            </a:pPr>
            <a:r>
              <a:rPr lang="en-US" sz="4400" b="1" strike="noStrike" spc="-1" dirty="0" smtClean="0">
                <a:solidFill>
                  <a:srgbClr val="000000"/>
                </a:solidFill>
                <a:latin typeface="Arial"/>
              </a:rPr>
              <a:t>Content</a:t>
            </a:r>
            <a:endParaRPr lang="en-US" sz="4400" b="0" strike="noStrike" spc="-1" dirty="0">
              <a:solidFill>
                <a:srgbClr val="000000"/>
              </a:solidFill>
              <a:latin typeface="Arial"/>
            </a:endParaRPr>
          </a:p>
        </p:txBody>
      </p:sp>
      <p:sp>
        <p:nvSpPr>
          <p:cNvPr id="173" name="Content Placeholder 2"/>
          <p:cNvSpPr/>
          <p:nvPr/>
        </p:nvSpPr>
        <p:spPr>
          <a:xfrm>
            <a:off x="1468315" y="1723292"/>
            <a:ext cx="9416561" cy="445769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buClr>
                <a:srgbClr val="000000"/>
              </a:buClr>
              <a:buFont typeface="Arial"/>
              <a:buChar char="•"/>
            </a:pPr>
            <a:r>
              <a:rPr lang="en-US" sz="2400" spc="-1" dirty="0">
                <a:solidFill>
                  <a:srgbClr val="000000"/>
                </a:solidFill>
                <a:latin typeface="Calibri"/>
                <a:ea typeface="DejaVu Sans"/>
              </a:rPr>
              <a:t>Introduction to </a:t>
            </a:r>
            <a:r>
              <a:rPr lang="en-US" sz="2400" spc="-1" dirty="0" smtClean="0">
                <a:solidFill>
                  <a:srgbClr val="000000"/>
                </a:solidFill>
                <a:latin typeface="Calibri"/>
                <a:ea typeface="DejaVu Sans"/>
              </a:rPr>
              <a:t>Unity</a:t>
            </a:r>
          </a:p>
          <a:p>
            <a:pPr marL="228600" indent="-228600">
              <a:buClr>
                <a:srgbClr val="000000"/>
              </a:buClr>
              <a:buFont typeface="Arial"/>
              <a:buChar char="•"/>
            </a:pPr>
            <a:r>
              <a:rPr lang="en-US" sz="2400" spc="-1">
                <a:solidFill>
                  <a:srgbClr val="000000"/>
                </a:solidFill>
                <a:latin typeface="Calibri"/>
                <a:ea typeface="DejaVu Sans"/>
              </a:rPr>
              <a:t>Layout </a:t>
            </a:r>
            <a:r>
              <a:rPr lang="en-US" sz="2400" spc="-1">
                <a:solidFill>
                  <a:srgbClr val="000000"/>
                </a:solidFill>
                <a:latin typeface="Calibri"/>
                <a:ea typeface="DejaVu Sans"/>
              </a:rPr>
              <a:t>of </a:t>
            </a:r>
            <a:r>
              <a:rPr lang="en-US" sz="2400" spc="-1" smtClean="0">
                <a:solidFill>
                  <a:srgbClr val="000000"/>
                </a:solidFill>
                <a:latin typeface="Calibri"/>
                <a:ea typeface="DejaVu Sans"/>
              </a:rPr>
              <a:t>Unity</a:t>
            </a:r>
            <a:endParaRPr lang="en-US" sz="2400" spc="-1" dirty="0" smtClean="0">
              <a:solidFill>
                <a:srgbClr val="000000"/>
              </a:solidFill>
              <a:latin typeface="Calibri"/>
              <a:ea typeface="DejaVu Sans"/>
            </a:endParaRPr>
          </a:p>
          <a:p>
            <a:pPr marL="228600" indent="-228600">
              <a:buClr>
                <a:srgbClr val="000000"/>
              </a:buClr>
              <a:buFont typeface="Arial"/>
              <a:buChar char="•"/>
            </a:pPr>
            <a:r>
              <a:rPr lang="en-US" sz="2400" spc="-1" dirty="0">
                <a:solidFill>
                  <a:srgbClr val="000000"/>
                </a:solidFill>
                <a:latin typeface="Calibri"/>
                <a:ea typeface="DejaVu Sans"/>
              </a:rPr>
              <a:t>Unity Interface Components</a:t>
            </a:r>
          </a:p>
          <a:p>
            <a:pPr marL="228600" indent="-228600">
              <a:buClr>
                <a:srgbClr val="000000"/>
              </a:buClr>
              <a:buFont typeface="Arial"/>
              <a:buChar char="•"/>
            </a:pPr>
            <a:r>
              <a:rPr lang="en-US" sz="2400" spc="-1" dirty="0">
                <a:solidFill>
                  <a:srgbClr val="000000"/>
                </a:solidFill>
                <a:latin typeface="Calibri"/>
                <a:ea typeface="DejaVu Sans"/>
              </a:rPr>
              <a:t>Unity's Scripting </a:t>
            </a:r>
            <a:r>
              <a:rPr lang="en-US" sz="2400" spc="-1" dirty="0" smtClean="0">
                <a:solidFill>
                  <a:srgbClr val="000000"/>
                </a:solidFill>
                <a:latin typeface="Calibri"/>
                <a:ea typeface="DejaVu Sans"/>
              </a:rPr>
              <a:t>Integration</a:t>
            </a:r>
          </a:p>
          <a:p>
            <a:pPr marL="228600" indent="-228600">
              <a:buClr>
                <a:srgbClr val="000000"/>
              </a:buClr>
              <a:buFont typeface="Arial"/>
              <a:buChar char="•"/>
            </a:pPr>
            <a:r>
              <a:rPr lang="en-US" sz="2400" spc="-1" dirty="0">
                <a:solidFill>
                  <a:srgbClr val="000000"/>
                </a:solidFill>
                <a:latin typeface="Calibri"/>
                <a:ea typeface="DejaVu Sans"/>
              </a:rPr>
              <a:t>Cross-Platform Capabilities</a:t>
            </a:r>
          </a:p>
          <a:p>
            <a:pPr marL="228600" indent="-228600">
              <a:buClr>
                <a:srgbClr val="000000"/>
              </a:buClr>
              <a:buFont typeface="Arial"/>
              <a:buChar char="•"/>
            </a:pPr>
            <a:endParaRPr lang="en-US" sz="2400" spc="-1" dirty="0">
              <a:solidFill>
                <a:srgbClr val="000000"/>
              </a:solidFill>
              <a:latin typeface="Calibri"/>
              <a:ea typeface="DejaVu Sans"/>
            </a:endParaRPr>
          </a:p>
          <a:p>
            <a:pPr marL="228600" indent="-228600">
              <a:buClr>
                <a:srgbClr val="000000"/>
              </a:buClr>
              <a:buFont typeface="Arial"/>
              <a:buChar char="•"/>
            </a:pPr>
            <a:endParaRPr lang="en-US" sz="2400" spc="-1" dirty="0" smtClean="0">
              <a:solidFill>
                <a:srgbClr val="000000"/>
              </a:solidFill>
              <a:latin typeface="Calibri"/>
              <a:ea typeface="DejaVu Sans"/>
            </a:endParaRPr>
          </a:p>
          <a:p>
            <a:pPr marL="228600" indent="-228600">
              <a:buClr>
                <a:srgbClr val="000000"/>
              </a:buClr>
              <a:buFont typeface="Arial"/>
              <a:buChar char="•"/>
            </a:pPr>
            <a:endParaRPr lang="en-US" sz="2400" spc="-1" dirty="0" smtClean="0">
              <a:solidFill>
                <a:srgbClr val="000000"/>
              </a:solidFill>
              <a:latin typeface="Calibri"/>
              <a:ea typeface="DejaVu Sans"/>
            </a:endParaRPr>
          </a:p>
          <a:p>
            <a:pPr marL="228600" indent="-228600">
              <a:buClr>
                <a:srgbClr val="000000"/>
              </a:buClr>
              <a:buFont typeface="Arial"/>
              <a:buChar char="•"/>
            </a:pPr>
            <a:endParaRPr lang="en-US" sz="2400" spc="-1" dirty="0">
              <a:solidFill>
                <a:srgbClr val="000000"/>
              </a:solidFill>
              <a:latin typeface="Calibri"/>
              <a:ea typeface="DejaVu Sans"/>
            </a:endParaRPr>
          </a:p>
        </p:txBody>
      </p:sp>
      <p:sp>
        <p:nvSpPr>
          <p:cNvPr id="3" name="PlaceHolder 2"/>
          <p:cNvSpPr>
            <a:spLocks noGrp="1"/>
          </p:cNvSpPr>
          <p:nvPr>
            <p:ph type="sldNum" idx="1"/>
          </p:nvPr>
        </p:nvSpPr>
        <p:spPr/>
        <p:txBody>
          <a:bodyPr/>
          <a:lstStyle/>
          <a:p>
            <a:fld id="{9FEB159A-3BF0-4530-A8CA-2D671E366B96}" type="slidenum">
              <a:t>6</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ontent Placeholder 4"/>
          <p:cNvSpPr/>
          <p:nvPr/>
        </p:nvSpPr>
        <p:spPr>
          <a:xfrm>
            <a:off x="783000" y="1878840"/>
            <a:ext cx="10511640" cy="4347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150000"/>
              </a:lnSpc>
              <a:spcBef>
                <a:spcPts val="1001"/>
              </a:spcBef>
              <a:buClr>
                <a:srgbClr val="000000"/>
              </a:buClr>
              <a:buFont typeface="Arial"/>
              <a:buChar char="•"/>
            </a:pPr>
            <a:r>
              <a:rPr lang="en-US" sz="2400" b="0" strike="noStrike" spc="-1" dirty="0">
                <a:solidFill>
                  <a:srgbClr val="000000"/>
                </a:solidFill>
                <a:latin typeface="Arial"/>
                <a:ea typeface="DejaVu Sans"/>
              </a:rPr>
              <a:t>Unity is a professional-quality game engine used to create video games targeting a variety of platforms. Not only is it a professional development tool used daily by thousands of seasoned game developers, it’s also one of the most accessible modern tools for novice game developers.</a:t>
            </a:r>
            <a:endParaRPr lang="en-US" sz="2400" b="0" strike="noStrike" spc="-1" dirty="0">
              <a:solidFill>
                <a:srgbClr val="000000"/>
              </a:solidFill>
              <a:latin typeface="Arial"/>
            </a:endParaRPr>
          </a:p>
        </p:txBody>
      </p:sp>
      <p:sp>
        <p:nvSpPr>
          <p:cNvPr id="175" name="Title 3"/>
          <p:cNvSpPr/>
          <p:nvPr/>
        </p:nvSpPr>
        <p:spPr>
          <a:xfrm>
            <a:off x="457560" y="686160"/>
            <a:ext cx="10511640" cy="132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Arial"/>
              <a:ea typeface="DejaVu Sans"/>
            </a:endParaRPr>
          </a:p>
        </p:txBody>
      </p:sp>
      <p:sp>
        <p:nvSpPr>
          <p:cNvPr id="176" name="Rectangle 175"/>
          <p:cNvSpPr/>
          <p:nvPr/>
        </p:nvSpPr>
        <p:spPr>
          <a:xfrm>
            <a:off x="6341040" y="6534360"/>
            <a:ext cx="4754160" cy="322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1: Hocking, Joseph; Schell, Jesse, Unity in action: multiplatform game development in C#, 2022</a:t>
            </a:r>
            <a:endParaRPr lang="en-US" sz="900" b="0" strike="noStrike" spc="-1">
              <a:solidFill>
                <a:srgbClr val="000000"/>
              </a:solidFill>
              <a:latin typeface="Arial"/>
            </a:endParaRPr>
          </a:p>
          <a:p>
            <a:pPr>
              <a:lnSpc>
                <a:spcPct val="100000"/>
              </a:lnSpc>
            </a:pPr>
            <a:r>
              <a:rPr lang="en-US" sz="900" b="0" strike="noStrike" spc="-1">
                <a:solidFill>
                  <a:srgbClr val="000000"/>
                </a:solidFill>
                <a:latin typeface="Times New Roman"/>
                <a:ea typeface="DejaVu Sans"/>
              </a:rPr>
              <a:t>9: Tutorials Point, Learning Unity, 2023</a:t>
            </a:r>
            <a:endParaRPr lang="en-US" sz="900" b="0" strike="noStrike" spc="-1">
              <a:solidFill>
                <a:srgbClr val="000000"/>
              </a:solidFill>
              <a:latin typeface="Arial"/>
            </a:endParaRPr>
          </a:p>
        </p:txBody>
      </p:sp>
      <p:sp>
        <p:nvSpPr>
          <p:cNvPr id="177" name="PlaceHolder 4"/>
          <p:cNvSpPr/>
          <p:nvPr/>
        </p:nvSpPr>
        <p:spPr>
          <a:xfrm>
            <a:off x="228960" y="68148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dirty="0">
                <a:solidFill>
                  <a:srgbClr val="000000"/>
                </a:solidFill>
                <a:latin typeface="Arial"/>
                <a:ea typeface="DejaVu Sans"/>
              </a:rPr>
              <a:t>Introduction to Unity</a:t>
            </a:r>
            <a:endParaRPr lang="en-US" sz="4400" b="0" strike="noStrike" spc="-1" dirty="0">
              <a:solidFill>
                <a:srgbClr val="000000"/>
              </a:solidFill>
              <a:latin typeface="Arial"/>
            </a:endParaRPr>
          </a:p>
        </p:txBody>
      </p:sp>
      <p:sp>
        <p:nvSpPr>
          <p:cNvPr id="2" name="PlaceHolder 1"/>
          <p:cNvSpPr>
            <a:spLocks noGrp="1"/>
          </p:cNvSpPr>
          <p:nvPr>
            <p:ph type="sldNum" idx="1"/>
          </p:nvPr>
        </p:nvSpPr>
        <p:spPr/>
        <p:txBody>
          <a:bodyPr/>
          <a:lstStyle/>
          <a:p>
            <a:fld id="{564401E0-937D-41F0-9D4D-538D068A3E7E}" type="slidenum">
              <a:t>7</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194400" y="1455480"/>
            <a:ext cx="10830960" cy="443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179" name="Content Placeholder 5"/>
          <p:cNvSpPr/>
          <p:nvPr/>
        </p:nvSpPr>
        <p:spPr>
          <a:xfrm>
            <a:off x="673559" y="1441079"/>
            <a:ext cx="11196055" cy="46959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9960" indent="-219960">
              <a:lnSpc>
                <a:spcPct val="150000"/>
              </a:lnSpc>
              <a:spcBef>
                <a:spcPts val="1001"/>
              </a:spcBef>
              <a:buClr>
                <a:srgbClr val="000000"/>
              </a:buClr>
              <a:buFont typeface="Arial"/>
              <a:buChar char="•"/>
            </a:pPr>
            <a:r>
              <a:rPr lang="en-US" sz="2400" b="0" strike="noStrike" spc="-1" dirty="0">
                <a:solidFill>
                  <a:srgbClr val="000000"/>
                </a:solidFill>
                <a:ea typeface="DejaVu Sans"/>
              </a:rPr>
              <a:t>Unity is a cross-platform game engine initially released by Unity Technologies, in 2005. The focus of Unity lies in the development of both 2D and 3D games and interactive content. Unity now supports over 20 different target platforms for deploying, while its most popular platforms are the PC, Android and iOS systems.</a:t>
            </a:r>
            <a:endParaRPr lang="en-US" sz="2400" b="0" strike="noStrike" spc="-1" dirty="0">
              <a:solidFill>
                <a:srgbClr val="000000"/>
              </a:solidFill>
            </a:endParaRPr>
          </a:p>
          <a:p>
            <a:pPr marL="219960" indent="-219960">
              <a:lnSpc>
                <a:spcPct val="150000"/>
              </a:lnSpc>
              <a:spcBef>
                <a:spcPts val="1001"/>
              </a:spcBef>
              <a:buClr>
                <a:srgbClr val="000000"/>
              </a:buClr>
              <a:buFont typeface="Arial"/>
              <a:buChar char="•"/>
            </a:pPr>
            <a:r>
              <a:rPr lang="en-US" sz="2400" b="0" strike="noStrike" spc="-1" dirty="0">
                <a:solidFill>
                  <a:srgbClr val="000000"/>
                </a:solidFill>
                <a:ea typeface="DejaVu Sans"/>
              </a:rPr>
              <a:t>Unity features a complete toolkit for designing and building games, including interfaces for graphics, audio, and level-building tools, requiring minimal use of external programs to work on projects.</a:t>
            </a:r>
            <a:endParaRPr lang="en-US" sz="2400" b="0" strike="noStrike" spc="-1" dirty="0">
              <a:solidFill>
                <a:srgbClr val="000000"/>
              </a:solidFill>
            </a:endParaRPr>
          </a:p>
        </p:txBody>
      </p:sp>
      <p:sp>
        <p:nvSpPr>
          <p:cNvPr id="180" name="Rectangle 179"/>
          <p:cNvSpPr/>
          <p:nvPr/>
        </p:nvSpPr>
        <p:spPr>
          <a:xfrm>
            <a:off x="8915400" y="6636960"/>
            <a:ext cx="203220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9: Tutorials Point, Learning Unity, 2023</a:t>
            </a:r>
            <a:endParaRPr lang="en-US" sz="900" b="0" strike="noStrike" spc="-1">
              <a:solidFill>
                <a:srgbClr val="000000"/>
              </a:solidFill>
              <a:latin typeface="Arial"/>
            </a:endParaRPr>
          </a:p>
        </p:txBody>
      </p:sp>
      <p:sp>
        <p:nvSpPr>
          <p:cNvPr id="181" name="PlaceHolder 6"/>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dirty="0">
                <a:solidFill>
                  <a:srgbClr val="000000"/>
                </a:solidFill>
                <a:latin typeface="Arial"/>
                <a:ea typeface="DejaVu Sans"/>
              </a:rPr>
              <a:t>Introduction to Unity</a:t>
            </a:r>
            <a:endParaRPr lang="en-US" sz="4400" b="0" strike="noStrike" spc="-1" dirty="0">
              <a:solidFill>
                <a:srgbClr val="000000"/>
              </a:solidFill>
              <a:latin typeface="Arial"/>
            </a:endParaRPr>
          </a:p>
        </p:txBody>
      </p:sp>
      <p:sp>
        <p:nvSpPr>
          <p:cNvPr id="2" name="PlaceHolder 1"/>
          <p:cNvSpPr>
            <a:spLocks noGrp="1"/>
          </p:cNvSpPr>
          <p:nvPr>
            <p:ph type="sldNum" idx="1"/>
          </p:nvPr>
        </p:nvSpPr>
        <p:spPr/>
        <p:txBody>
          <a:bodyPr/>
          <a:lstStyle/>
          <a:p>
            <a:fld id="{B0D91449-F88C-46CF-A964-1235416A0F89}"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194400" y="1455480"/>
            <a:ext cx="10830960" cy="443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179" name="Content Placeholder 5"/>
          <p:cNvSpPr/>
          <p:nvPr/>
        </p:nvSpPr>
        <p:spPr>
          <a:xfrm>
            <a:off x="673559" y="1441079"/>
            <a:ext cx="11196055" cy="46959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19960" indent="-219960">
              <a:lnSpc>
                <a:spcPct val="150000"/>
              </a:lnSpc>
              <a:spcBef>
                <a:spcPts val="1001"/>
              </a:spcBef>
              <a:buClr>
                <a:srgbClr val="000000"/>
              </a:buClr>
              <a:buFont typeface="Arial"/>
              <a:buChar char="•"/>
            </a:pPr>
            <a:r>
              <a:rPr lang="en-US" sz="2400" spc="-1" dirty="0" smtClean="0">
                <a:solidFill>
                  <a:srgbClr val="000000"/>
                </a:solidFill>
                <a:ea typeface="DejaVu Sans"/>
              </a:rPr>
              <a:t>Layout of Unity </a:t>
            </a:r>
            <a:r>
              <a:rPr lang="en-US" sz="2400" spc="-1" dirty="0">
                <a:solidFill>
                  <a:srgbClr val="000000"/>
                </a:solidFill>
                <a:ea typeface="DejaVu Sans"/>
              </a:rPr>
              <a:t>is designed to be both flexible and user-friendly, catering to the diverse needs of game developers. This layout is composed of several key panels or </a:t>
            </a:r>
            <a:r>
              <a:rPr lang="en-US" sz="2400" spc="-1" dirty="0" smtClean="0">
                <a:solidFill>
                  <a:srgbClr val="000000"/>
                </a:solidFill>
                <a:ea typeface="DejaVu Sans"/>
              </a:rPr>
              <a:t>windows, which are introduced in the following slides, </a:t>
            </a:r>
            <a:r>
              <a:rPr lang="en-US" sz="2400" spc="-1" dirty="0">
                <a:solidFill>
                  <a:srgbClr val="000000"/>
                </a:solidFill>
                <a:ea typeface="DejaVu Sans"/>
              </a:rPr>
              <a:t>each serving specific functions that facilitate the development and testing of games</a:t>
            </a:r>
            <a:r>
              <a:rPr lang="en-US" sz="2400" spc="-1" dirty="0" smtClean="0">
                <a:solidFill>
                  <a:srgbClr val="000000"/>
                </a:solidFill>
                <a:ea typeface="DejaVu Sans"/>
              </a:rPr>
              <a:t>.</a:t>
            </a:r>
          </a:p>
          <a:p>
            <a:pPr marL="219960" indent="-219960">
              <a:lnSpc>
                <a:spcPct val="150000"/>
              </a:lnSpc>
              <a:spcBef>
                <a:spcPts val="1001"/>
              </a:spcBef>
              <a:buClr>
                <a:srgbClr val="000000"/>
              </a:buClr>
              <a:buFont typeface="Arial"/>
              <a:buChar char="•"/>
            </a:pPr>
            <a:r>
              <a:rPr lang="en-US" sz="2400" spc="-1" dirty="0">
                <a:solidFill>
                  <a:srgbClr val="000000"/>
                </a:solidFill>
              </a:rPr>
              <a:t>This layout is highly customizable, allowing users to drag and rearrange windows to suit their workflow preferences. Users can also save and switch between custom layouts depending on the task at hand, making Unity a versatile tool for game development across various stages of production</a:t>
            </a:r>
            <a:r>
              <a:rPr lang="en-US" sz="2400" spc="-1" dirty="0" smtClean="0">
                <a:solidFill>
                  <a:srgbClr val="000000"/>
                </a:solidFill>
              </a:rPr>
              <a:t>.</a:t>
            </a:r>
            <a:endParaRPr lang="en-US" sz="2400" b="0" strike="noStrike" spc="-1" dirty="0">
              <a:solidFill>
                <a:srgbClr val="000000"/>
              </a:solidFill>
            </a:endParaRPr>
          </a:p>
        </p:txBody>
      </p:sp>
      <p:sp>
        <p:nvSpPr>
          <p:cNvPr id="180" name="Rectangle 179"/>
          <p:cNvSpPr/>
          <p:nvPr/>
        </p:nvSpPr>
        <p:spPr>
          <a:xfrm>
            <a:off x="8915400" y="6636960"/>
            <a:ext cx="2032200" cy="118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US" sz="900" b="0" strike="noStrike" spc="-1">
                <a:solidFill>
                  <a:srgbClr val="000000"/>
                </a:solidFill>
                <a:latin typeface="Times New Roman"/>
                <a:ea typeface="DejaVu Sans"/>
              </a:rPr>
              <a:t>9: Tutorials Point, Learning Unity, 2023</a:t>
            </a:r>
            <a:endParaRPr lang="en-US" sz="900" b="0" strike="noStrike" spc="-1">
              <a:solidFill>
                <a:srgbClr val="000000"/>
              </a:solidFill>
              <a:latin typeface="Arial"/>
            </a:endParaRPr>
          </a:p>
        </p:txBody>
      </p:sp>
      <p:sp>
        <p:nvSpPr>
          <p:cNvPr id="181" name="PlaceHolder 6"/>
          <p:cNvSpPr/>
          <p:nvPr/>
        </p:nvSpPr>
        <p:spPr>
          <a:xfrm>
            <a:off x="229320" y="681840"/>
            <a:ext cx="11816280" cy="70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3280">
              <a:lnSpc>
                <a:spcPct val="90000"/>
              </a:lnSpc>
              <a:tabLst>
                <a:tab pos="0" algn="l"/>
              </a:tabLst>
            </a:pPr>
            <a:r>
              <a:rPr lang="en-US" sz="4400" b="1" strike="noStrike" spc="-1" dirty="0" smtClean="0">
                <a:solidFill>
                  <a:srgbClr val="000000"/>
                </a:solidFill>
                <a:latin typeface="Arial"/>
                <a:ea typeface="DejaVu Sans"/>
              </a:rPr>
              <a:t>Layout of Unity</a:t>
            </a:r>
            <a:endParaRPr lang="en-US" sz="4400" b="0" strike="noStrike" spc="-1" dirty="0">
              <a:solidFill>
                <a:srgbClr val="000000"/>
              </a:solidFill>
              <a:latin typeface="Arial"/>
            </a:endParaRPr>
          </a:p>
        </p:txBody>
      </p:sp>
      <p:sp>
        <p:nvSpPr>
          <p:cNvPr id="2" name="PlaceHolder 1"/>
          <p:cNvSpPr>
            <a:spLocks noGrp="1"/>
          </p:cNvSpPr>
          <p:nvPr>
            <p:ph type="sldNum" idx="1"/>
          </p:nvPr>
        </p:nvSpPr>
        <p:spPr/>
        <p:txBody>
          <a:bodyPr/>
          <a:lstStyle/>
          <a:p>
            <a:fld id="{B0D91449-F88C-46CF-A964-1235416A0F89}" type="slidenum">
              <a:t>9</a:t>
            </a:fld>
            <a:endParaRPr/>
          </a:p>
        </p:txBody>
      </p:sp>
    </p:spTree>
    <p:extLst>
      <p:ext uri="{BB962C8B-B14F-4D97-AF65-F5344CB8AC3E}">
        <p14:creationId xmlns:p14="http://schemas.microsoft.com/office/powerpoint/2010/main" val="117930400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1071</TotalTime>
  <Words>2243</Words>
  <Application>Microsoft Office PowerPoint</Application>
  <PresentationFormat>Widescreen</PresentationFormat>
  <Paragraphs>223</Paragraphs>
  <Slides>39</Slides>
  <Notes>3</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Arial</vt:lpstr>
      <vt:lpstr>Calibri</vt:lpstr>
      <vt:lpstr>Calibri Light</vt:lpstr>
      <vt:lpstr>DejaVu Sans</vt:lpstr>
      <vt:lpstr>PingFang SC</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Learning Objectives</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Trí Phạm Thanh</dc:creator>
  <dc:description/>
  <cp:lastModifiedBy>Phạm Trọng Nghĩa</cp:lastModifiedBy>
  <cp:revision>101</cp:revision>
  <dcterms:created xsi:type="dcterms:W3CDTF">2023-12-04T12:44:34Z</dcterms:created>
  <dcterms:modified xsi:type="dcterms:W3CDTF">2024-04-30T09:25:31Z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